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15"/>
  </p:notesMasterIdLst>
  <p:sldIdLst>
    <p:sldId id="1157" r:id="rId3"/>
    <p:sldId id="1158" r:id="rId4"/>
    <p:sldId id="1156" r:id="rId5"/>
    <p:sldId id="1159" r:id="rId6"/>
    <p:sldId id="1160" r:id="rId7"/>
    <p:sldId id="1161" r:id="rId8"/>
    <p:sldId id="1162" r:id="rId9"/>
    <p:sldId id="1163" r:id="rId10"/>
    <p:sldId id="1164" r:id="rId11"/>
    <p:sldId id="1165" r:id="rId12"/>
    <p:sldId id="1166" r:id="rId13"/>
    <p:sldId id="1167" r:id="rId1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末長 英里子" initials="末長" lastIdx="8" clrIdx="0">
    <p:extLst>
      <p:ext uri="{19B8F6BF-5375-455C-9EA6-DF929625EA0E}">
        <p15:presenceInfo xmlns:p15="http://schemas.microsoft.com/office/powerpoint/2012/main" userId="S::suenaga@kyotounivcoop.onmicrosoft.com::14c259e2-a52c-492d-8177-9c25354da3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BFAFF"/>
    <a:srgbClr val="F4FFF9"/>
    <a:srgbClr val="E4F6FF"/>
    <a:srgbClr val="F9F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8"/>
    <p:restoredTop sz="94476"/>
  </p:normalViewPr>
  <p:slideViewPr>
    <p:cSldViewPr snapToGrid="0" snapToObjects="1">
      <p:cViewPr varScale="1">
        <p:scale>
          <a:sx n="66" d="100"/>
          <a:sy n="66" d="100"/>
        </p:scale>
        <p:origin x="200" y="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234DA-CA02-E245-B612-56B94838214B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6537B-1682-8140-96F1-2E7ABF7A00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66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EC344-3BAC-C44F-887F-D9CF76DBED6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087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2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♠１・♠２は、基本的に、山札から抜いた状態でスタートしてください。</a:t>
            </a:r>
            <a:endParaRPr lang="en-US" altLang="ja-JP" sz="12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７歳の高血圧、１４歳の高血圧という事例はない（ほとんどない）ため。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EC344-3BAC-C44F-887F-D9CF76DBED6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328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2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♠１・♠２は、基本的に、山札から抜いた状態でスタートしてください。</a:t>
            </a:r>
            <a:endParaRPr lang="en-US" altLang="ja-JP" sz="12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７歳の高血圧、１４歳の高血圧という事例はない（ほとんどない）ため。</a:t>
            </a:r>
            <a:endParaRPr kumimoji="1" lang="ja-JP" altLang="en-US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EC344-3BAC-C44F-887F-D9CF76DBED6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536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2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♠１・♠２は、基本的に、山札から抜いた状態でスタートしてください。</a:t>
            </a:r>
            <a:endParaRPr lang="en-US" altLang="ja-JP" sz="12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７歳の高血圧、１４歳の高血圧という事例はない（ほとんどない）ため。</a:t>
            </a:r>
            <a:endParaRPr kumimoji="1" lang="ja-JP" altLang="en-US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EC344-3BAC-C44F-887F-D9CF76DBED6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204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2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♠１・♠２は、基本的に、山札から抜いた状態でスタートしてください。</a:t>
            </a:r>
            <a:endParaRPr lang="en-US" altLang="ja-JP" sz="12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７歳の高血圧、１４歳の高血圧という事例はない（ほとんどない）ため。</a:t>
            </a:r>
            <a:endParaRPr kumimoji="1" lang="ja-JP" altLang="en-US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EC344-3BAC-C44F-887F-D9CF76DBED6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9723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2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♠１・♠２は、基本的に、山札から抜いた状態でスタートしてください。</a:t>
            </a:r>
            <a:endParaRPr lang="en-US" altLang="ja-JP" sz="12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７歳の高血圧、１４歳の高血圧という事例はない（ほとんどない）ため。</a:t>
            </a:r>
            <a:endParaRPr kumimoji="1" lang="ja-JP" altLang="en-US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EC344-3BAC-C44F-887F-D9CF76DBED6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8040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4199"/>
            <a:ext cx="7772400" cy="1923322"/>
          </a:xfrm>
        </p:spPr>
        <p:txBody>
          <a:bodyPr anchor="b">
            <a:normAutofit/>
          </a:bodyPr>
          <a:lstStyle>
            <a:lvl1pPr algn="ctr">
              <a:defRPr sz="406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22281"/>
            <a:ext cx="6858000" cy="1135519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56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58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741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4199"/>
            <a:ext cx="7772400" cy="1923322"/>
          </a:xfrm>
        </p:spPr>
        <p:txBody>
          <a:bodyPr anchor="b">
            <a:normAutofit/>
          </a:bodyPr>
          <a:lstStyle>
            <a:lvl1pPr algn="ctr">
              <a:defRPr sz="406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22281"/>
            <a:ext cx="6858000" cy="1135519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791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DE4829D-B46E-7549-A286-3F7DA1733ED1}"/>
              </a:ext>
            </a:extLst>
          </p:cNvPr>
          <p:cNvSpPr/>
          <p:nvPr userDrawn="1"/>
        </p:nvSpPr>
        <p:spPr>
          <a:xfrm>
            <a:off x="-10685" y="-13314"/>
            <a:ext cx="192318" cy="8069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77" y="90224"/>
            <a:ext cx="8387194" cy="64553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977" y="1016000"/>
            <a:ext cx="8387194" cy="51826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9B142307-3880-754F-A76E-8D20153E3912}"/>
              </a:ext>
            </a:extLst>
          </p:cNvPr>
          <p:cNvCxnSpPr>
            <a:cxnSpLocks/>
          </p:cNvCxnSpPr>
          <p:nvPr userDrawn="1"/>
        </p:nvCxnSpPr>
        <p:spPr>
          <a:xfrm flipV="1">
            <a:off x="8455480" y="193183"/>
            <a:ext cx="0" cy="542571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8349EA11-B096-FE41-B7A8-12FE5666D62E}"/>
              </a:ext>
            </a:extLst>
          </p:cNvPr>
          <p:cNvCxnSpPr>
            <a:cxnSpLocks/>
          </p:cNvCxnSpPr>
          <p:nvPr userDrawn="1"/>
        </p:nvCxnSpPr>
        <p:spPr>
          <a:xfrm>
            <a:off x="8455480" y="735754"/>
            <a:ext cx="514352" cy="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円弧 17">
            <a:extLst>
              <a:ext uri="{FF2B5EF4-FFF2-40B4-BE49-F238E27FC236}">
                <a16:creationId xmlns:a16="http://schemas.microsoft.com/office/drawing/2014/main" id="{D0470F26-B938-1D4C-AA25-226E78186B73}"/>
              </a:ext>
            </a:extLst>
          </p:cNvPr>
          <p:cNvSpPr/>
          <p:nvPr userDrawn="1"/>
        </p:nvSpPr>
        <p:spPr>
          <a:xfrm rot="10800000">
            <a:off x="8561709" y="-128984"/>
            <a:ext cx="672103" cy="724616"/>
          </a:xfrm>
          <a:prstGeom prst="arc">
            <a:avLst>
              <a:gd name="adj1" fmla="val 16352967"/>
              <a:gd name="adj2" fmla="val 20907049"/>
            </a:avLst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</p:spTree>
    <p:extLst>
      <p:ext uri="{BB962C8B-B14F-4D97-AF65-F5344CB8AC3E}">
        <p14:creationId xmlns:p14="http://schemas.microsoft.com/office/powerpoint/2010/main" val="3574071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DE4829D-B46E-7549-A286-3F7DA1733ED1}"/>
              </a:ext>
            </a:extLst>
          </p:cNvPr>
          <p:cNvSpPr/>
          <p:nvPr userDrawn="1"/>
        </p:nvSpPr>
        <p:spPr>
          <a:xfrm>
            <a:off x="-10685" y="-13314"/>
            <a:ext cx="192318" cy="8069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77" y="90224"/>
            <a:ext cx="8387194" cy="64553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977" y="1016000"/>
            <a:ext cx="8387194" cy="51826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666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B4C887-6001-EF4D-A495-F85D32DE6DB4}"/>
              </a:ext>
            </a:extLst>
          </p:cNvPr>
          <p:cNvSpPr/>
          <p:nvPr userDrawn="1"/>
        </p:nvSpPr>
        <p:spPr>
          <a:xfrm>
            <a:off x="-10684" y="2312233"/>
            <a:ext cx="288477" cy="22335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2587368"/>
            <a:ext cx="7886700" cy="1683264"/>
          </a:xfrm>
        </p:spPr>
        <p:txBody>
          <a:bodyPr anchor="ctr">
            <a:normAutofit/>
          </a:bodyPr>
          <a:lstStyle>
            <a:lvl1pPr algn="ctr"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047063"/>
            <a:ext cx="7886700" cy="558793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169F8338-F139-AE51-0427-7A869DA473F7}"/>
              </a:ext>
            </a:extLst>
          </p:cNvPr>
          <p:cNvCxnSpPr>
            <a:cxnSpLocks/>
          </p:cNvCxnSpPr>
          <p:nvPr userDrawn="1"/>
        </p:nvCxnSpPr>
        <p:spPr>
          <a:xfrm flipV="1">
            <a:off x="8455480" y="193183"/>
            <a:ext cx="0" cy="542571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16746317-8318-FDCE-D2C1-127C17E94C35}"/>
              </a:ext>
            </a:extLst>
          </p:cNvPr>
          <p:cNvCxnSpPr>
            <a:cxnSpLocks/>
          </p:cNvCxnSpPr>
          <p:nvPr userDrawn="1"/>
        </p:nvCxnSpPr>
        <p:spPr>
          <a:xfrm>
            <a:off x="8455480" y="735754"/>
            <a:ext cx="514352" cy="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円弧 8">
            <a:extLst>
              <a:ext uri="{FF2B5EF4-FFF2-40B4-BE49-F238E27FC236}">
                <a16:creationId xmlns:a16="http://schemas.microsoft.com/office/drawing/2014/main" id="{21D6CE2F-F617-201A-D82D-0E249595553A}"/>
              </a:ext>
            </a:extLst>
          </p:cNvPr>
          <p:cNvSpPr/>
          <p:nvPr userDrawn="1"/>
        </p:nvSpPr>
        <p:spPr>
          <a:xfrm rot="10800000">
            <a:off x="8561709" y="-128984"/>
            <a:ext cx="672103" cy="724616"/>
          </a:xfrm>
          <a:prstGeom prst="arc">
            <a:avLst>
              <a:gd name="adj1" fmla="val 16352967"/>
              <a:gd name="adj2" fmla="val 20907049"/>
            </a:avLst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</p:spTree>
    <p:extLst>
      <p:ext uri="{BB962C8B-B14F-4D97-AF65-F5344CB8AC3E}">
        <p14:creationId xmlns:p14="http://schemas.microsoft.com/office/powerpoint/2010/main" val="2891363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B4C887-6001-EF4D-A495-F85D32DE6DB4}"/>
              </a:ext>
            </a:extLst>
          </p:cNvPr>
          <p:cNvSpPr/>
          <p:nvPr userDrawn="1"/>
        </p:nvSpPr>
        <p:spPr>
          <a:xfrm>
            <a:off x="-10684" y="2312233"/>
            <a:ext cx="288477" cy="22335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2587368"/>
            <a:ext cx="7886700" cy="1683264"/>
          </a:xfrm>
        </p:spPr>
        <p:txBody>
          <a:bodyPr anchor="ctr">
            <a:normAutofit/>
          </a:bodyPr>
          <a:lstStyle>
            <a:lvl1pPr algn="ctr"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047063"/>
            <a:ext cx="7886700" cy="558793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480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855817E-30DC-4D4B-93CB-9ED45FCBFA3F}"/>
              </a:ext>
            </a:extLst>
          </p:cNvPr>
          <p:cNvCxnSpPr>
            <a:cxnSpLocks/>
          </p:cNvCxnSpPr>
          <p:nvPr userDrawn="1"/>
        </p:nvCxnSpPr>
        <p:spPr>
          <a:xfrm>
            <a:off x="181634" y="963495"/>
            <a:ext cx="8803882" cy="0"/>
          </a:xfrm>
          <a:prstGeom prst="line">
            <a:avLst/>
          </a:prstGeom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5860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535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59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DE4829D-B46E-7549-A286-3F7DA1733ED1}"/>
              </a:ext>
            </a:extLst>
          </p:cNvPr>
          <p:cNvSpPr/>
          <p:nvPr userDrawn="1"/>
        </p:nvSpPr>
        <p:spPr>
          <a:xfrm>
            <a:off x="-10685" y="-13314"/>
            <a:ext cx="192318" cy="8069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77" y="90224"/>
            <a:ext cx="8387194" cy="64553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977" y="1016000"/>
            <a:ext cx="8387194" cy="51826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9B142307-3880-754F-A76E-8D20153E3912}"/>
              </a:ext>
            </a:extLst>
          </p:cNvPr>
          <p:cNvCxnSpPr>
            <a:cxnSpLocks/>
          </p:cNvCxnSpPr>
          <p:nvPr userDrawn="1"/>
        </p:nvCxnSpPr>
        <p:spPr>
          <a:xfrm flipV="1">
            <a:off x="8455480" y="193184"/>
            <a:ext cx="0" cy="542571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8349EA11-B096-FE41-B7A8-12FE5666D62E}"/>
              </a:ext>
            </a:extLst>
          </p:cNvPr>
          <p:cNvCxnSpPr>
            <a:cxnSpLocks/>
          </p:cNvCxnSpPr>
          <p:nvPr userDrawn="1"/>
        </p:nvCxnSpPr>
        <p:spPr>
          <a:xfrm>
            <a:off x="8455480" y="735754"/>
            <a:ext cx="514352" cy="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円弧 17">
            <a:extLst>
              <a:ext uri="{FF2B5EF4-FFF2-40B4-BE49-F238E27FC236}">
                <a16:creationId xmlns:a16="http://schemas.microsoft.com/office/drawing/2014/main" id="{D0470F26-B938-1D4C-AA25-226E78186B73}"/>
              </a:ext>
            </a:extLst>
          </p:cNvPr>
          <p:cNvSpPr/>
          <p:nvPr userDrawn="1"/>
        </p:nvSpPr>
        <p:spPr>
          <a:xfrm rot="10800000">
            <a:off x="8561709" y="-128984"/>
            <a:ext cx="672103" cy="724616"/>
          </a:xfrm>
          <a:prstGeom prst="arc">
            <a:avLst>
              <a:gd name="adj1" fmla="val 16352967"/>
              <a:gd name="adj2" fmla="val 20907049"/>
            </a:avLst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</p:spTree>
    <p:extLst>
      <p:ext uri="{BB962C8B-B14F-4D97-AF65-F5344CB8AC3E}">
        <p14:creationId xmlns:p14="http://schemas.microsoft.com/office/powerpoint/2010/main" val="20418998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3209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0671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8813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6213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08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B4C887-6001-EF4D-A495-F85D32DE6DB4}"/>
              </a:ext>
            </a:extLst>
          </p:cNvPr>
          <p:cNvSpPr/>
          <p:nvPr userDrawn="1"/>
        </p:nvSpPr>
        <p:spPr>
          <a:xfrm>
            <a:off x="-10684" y="2312233"/>
            <a:ext cx="288477" cy="22335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2587368"/>
            <a:ext cx="7886700" cy="1683264"/>
          </a:xfrm>
        </p:spPr>
        <p:txBody>
          <a:bodyPr anchor="ctr">
            <a:normAutofit/>
          </a:bodyPr>
          <a:lstStyle>
            <a:lvl1pPr algn="ctr">
              <a:defRPr sz="3323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047063"/>
            <a:ext cx="7886700" cy="558793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42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855817E-30DC-4D4B-93CB-9ED45FCBFA3F}"/>
              </a:ext>
            </a:extLst>
          </p:cNvPr>
          <p:cNvCxnSpPr>
            <a:cxnSpLocks/>
          </p:cNvCxnSpPr>
          <p:nvPr userDrawn="1"/>
        </p:nvCxnSpPr>
        <p:spPr>
          <a:xfrm>
            <a:off x="181634" y="963495"/>
            <a:ext cx="8803882" cy="0"/>
          </a:xfrm>
          <a:prstGeom prst="line">
            <a:avLst/>
          </a:prstGeom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898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35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7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00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529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21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9977" y="102658"/>
            <a:ext cx="8387194" cy="64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977" y="1058780"/>
            <a:ext cx="8387194" cy="5139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3767" y="6356352"/>
            <a:ext cx="43164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9197" y="6356352"/>
            <a:ext cx="15979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EE1DB79-2572-4D43-8062-F9C323081010}"/>
              </a:ext>
            </a:extLst>
          </p:cNvPr>
          <p:cNvSpPr txBox="1"/>
          <p:nvPr userDrawn="1"/>
        </p:nvSpPr>
        <p:spPr>
          <a:xfrm>
            <a:off x="187749" y="6443270"/>
            <a:ext cx="986167" cy="248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15" dirty="0">
                <a:latin typeface="+mn-ea"/>
                <a:ea typeface="+mn-ea"/>
              </a:rPr>
              <a:t>2021, </a:t>
            </a:r>
            <a:r>
              <a:rPr kumimoji="1" lang="en-US" altLang="ja-JP" sz="1015" dirty="0" err="1">
                <a:latin typeface="+mn-ea"/>
                <a:ea typeface="+mn-ea"/>
              </a:rPr>
              <a:t>Rengyo</a:t>
            </a:r>
            <a:endParaRPr kumimoji="1" lang="ja-JP" altLang="en-US" sz="1015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5214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2215" b="0" i="0" kern="1200">
          <a:solidFill>
            <a:schemeClr val="tx1">
              <a:lumMod val="85000"/>
              <a:lumOff val="15000"/>
            </a:schemeClr>
          </a:solidFill>
          <a:latin typeface="Yu Gothic UI Light" panose="020B0300000000000000" pitchFamily="34" charset="-128"/>
          <a:ea typeface="Yu Gothic UI Light" panose="020B0300000000000000" pitchFamily="34" charset="-128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100000"/>
        </a:lnSpc>
        <a:spcBef>
          <a:spcPts val="923"/>
        </a:spcBef>
        <a:buFont typeface="Arial" panose="020B0604020202020204" pitchFamily="34" charset="0"/>
        <a:buChar char="•"/>
        <a:defRPr kumimoji="1" sz="1846" kern="1200">
          <a:solidFill>
            <a:schemeClr val="tx1">
              <a:lumMod val="85000"/>
              <a:lumOff val="15000"/>
            </a:schemeClr>
          </a:solidFill>
          <a:latin typeface="Hiragino Kaku Gothic Pro W3" panose="020B0300000000000000" pitchFamily="34" charset="-128"/>
          <a:ea typeface="Hiragino Kaku Gothic Pro W3" panose="020B0300000000000000" pitchFamily="34" charset="-128"/>
          <a:cs typeface="+mn-cs"/>
        </a:defRPr>
      </a:lvl1pPr>
      <a:lvl2pPr marL="633062" indent="-211021" algn="l" defTabSz="844083" rtl="0" eaLnBrk="1" latinLnBrk="0" hangingPunct="1">
        <a:lnSpc>
          <a:spcPct val="10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>
              <a:lumMod val="85000"/>
              <a:lumOff val="15000"/>
            </a:schemeClr>
          </a:solidFill>
          <a:latin typeface="Hiragino Kaku Gothic Pro W3" panose="020B0300000000000000" pitchFamily="34" charset="-128"/>
          <a:ea typeface="Hiragino Kaku Gothic Pro W3" panose="020B0300000000000000" pitchFamily="34" charset="-128"/>
          <a:cs typeface="+mn-cs"/>
        </a:defRPr>
      </a:lvl2pPr>
      <a:lvl3pPr marL="1055103" indent="-211021" algn="l" defTabSz="844083" rtl="0" eaLnBrk="1" latinLnBrk="0" hangingPunct="1">
        <a:lnSpc>
          <a:spcPct val="100000"/>
        </a:lnSpc>
        <a:spcBef>
          <a:spcPts val="462"/>
        </a:spcBef>
        <a:buFont typeface="Arial" panose="020B0604020202020204" pitchFamily="34" charset="0"/>
        <a:buChar char="•"/>
        <a:defRPr kumimoji="1" sz="1477" kern="1200">
          <a:solidFill>
            <a:schemeClr val="tx1">
              <a:lumMod val="85000"/>
              <a:lumOff val="15000"/>
            </a:schemeClr>
          </a:solidFill>
          <a:latin typeface="Hiragino Kaku Gothic Pro W3" panose="020B0300000000000000" pitchFamily="34" charset="-128"/>
          <a:ea typeface="Hiragino Kaku Gothic Pro W3" panose="020B0300000000000000" pitchFamily="34" charset="-128"/>
          <a:cs typeface="+mn-cs"/>
        </a:defRPr>
      </a:lvl3pPr>
      <a:lvl4pPr marL="1477145" indent="-211021" algn="l" defTabSz="844083" rtl="0" eaLnBrk="1" latinLnBrk="0" hangingPunct="1">
        <a:lnSpc>
          <a:spcPct val="100000"/>
        </a:lnSpc>
        <a:spcBef>
          <a:spcPts val="462"/>
        </a:spcBef>
        <a:buFont typeface="Arial" panose="020B0604020202020204" pitchFamily="34" charset="0"/>
        <a:buChar char="•"/>
        <a:defRPr kumimoji="1" sz="1292" kern="1200">
          <a:solidFill>
            <a:schemeClr val="tx1">
              <a:lumMod val="85000"/>
              <a:lumOff val="15000"/>
            </a:schemeClr>
          </a:solidFill>
          <a:latin typeface="Hiragino Kaku Gothic Pro W3" panose="020B0300000000000000" pitchFamily="34" charset="-128"/>
          <a:ea typeface="Hiragino Kaku Gothic Pro W3" panose="020B0300000000000000" pitchFamily="34" charset="-128"/>
          <a:cs typeface="+mn-cs"/>
        </a:defRPr>
      </a:lvl4pPr>
      <a:lvl5pPr marL="1899186" indent="-211021" algn="l" defTabSz="844083" rtl="0" eaLnBrk="1" latinLnBrk="0" hangingPunct="1">
        <a:lnSpc>
          <a:spcPct val="100000"/>
        </a:lnSpc>
        <a:spcBef>
          <a:spcPts val="462"/>
        </a:spcBef>
        <a:buFont typeface="Arial" panose="020B0604020202020204" pitchFamily="34" charset="0"/>
        <a:buChar char="•"/>
        <a:defRPr kumimoji="1" sz="1292" kern="1200">
          <a:solidFill>
            <a:schemeClr val="tx1">
              <a:lumMod val="85000"/>
              <a:lumOff val="15000"/>
            </a:schemeClr>
          </a:solidFill>
          <a:latin typeface="Hiragino Kaku Gothic Pro W3" panose="020B0300000000000000" pitchFamily="34" charset="-128"/>
          <a:ea typeface="Hiragino Kaku Gothic Pro W3" panose="020B0300000000000000" pitchFamily="34" charset="-128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9977" y="102658"/>
            <a:ext cx="8387194" cy="64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977" y="1058780"/>
            <a:ext cx="8387194" cy="5139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3767" y="6356352"/>
            <a:ext cx="43164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9197" y="6356352"/>
            <a:ext cx="15979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EE1DB79-2572-4D43-8062-F9C323081010}"/>
              </a:ext>
            </a:extLst>
          </p:cNvPr>
          <p:cNvSpPr txBox="1"/>
          <p:nvPr userDrawn="1"/>
        </p:nvSpPr>
        <p:spPr>
          <a:xfrm>
            <a:off x="187749" y="6443270"/>
            <a:ext cx="986167" cy="248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15" dirty="0">
                <a:latin typeface="+mn-ea"/>
                <a:ea typeface="+mn-ea"/>
              </a:rPr>
              <a:t>2023, </a:t>
            </a:r>
            <a:r>
              <a:rPr kumimoji="1" lang="en-US" altLang="ja-JP" sz="1015" dirty="0" err="1">
                <a:latin typeface="+mn-ea"/>
                <a:ea typeface="+mn-ea"/>
              </a:rPr>
              <a:t>Rengyo</a:t>
            </a:r>
            <a:endParaRPr kumimoji="1" lang="ja-JP" altLang="en-US" sz="1015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8260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2215" b="0" i="0" kern="1200">
          <a:solidFill>
            <a:schemeClr val="tx1">
              <a:lumMod val="85000"/>
              <a:lumOff val="15000"/>
            </a:schemeClr>
          </a:solidFill>
          <a:latin typeface="Meiryo" panose="020B0604030504040204" pitchFamily="34" charset="-128"/>
          <a:ea typeface="Meiryo" panose="020B0604030504040204" pitchFamily="34" charset="-128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100000"/>
        </a:lnSpc>
        <a:spcBef>
          <a:spcPts val="923"/>
        </a:spcBef>
        <a:buFont typeface="Arial" panose="020B0604020202020204" pitchFamily="34" charset="0"/>
        <a:buChar char="•"/>
        <a:defRPr kumimoji="1" sz="1846" kern="1200">
          <a:solidFill>
            <a:schemeClr val="tx1">
              <a:lumMod val="85000"/>
              <a:lumOff val="15000"/>
            </a:schemeClr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633062" indent="-211021" algn="l" defTabSz="844083" rtl="0" eaLnBrk="1" latinLnBrk="0" hangingPunct="1">
        <a:lnSpc>
          <a:spcPct val="10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>
              <a:lumMod val="85000"/>
              <a:lumOff val="15000"/>
            </a:schemeClr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1055103" indent="-211021" algn="l" defTabSz="844083" rtl="0" eaLnBrk="1" latinLnBrk="0" hangingPunct="1">
        <a:lnSpc>
          <a:spcPct val="100000"/>
        </a:lnSpc>
        <a:spcBef>
          <a:spcPts val="462"/>
        </a:spcBef>
        <a:buFont typeface="Arial" panose="020B0604020202020204" pitchFamily="34" charset="0"/>
        <a:buChar char="•"/>
        <a:defRPr kumimoji="1" sz="1477" kern="1200">
          <a:solidFill>
            <a:schemeClr val="tx1">
              <a:lumMod val="85000"/>
              <a:lumOff val="15000"/>
            </a:schemeClr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1477145" indent="-211021" algn="l" defTabSz="844083" rtl="0" eaLnBrk="1" latinLnBrk="0" hangingPunct="1">
        <a:lnSpc>
          <a:spcPct val="100000"/>
        </a:lnSpc>
        <a:spcBef>
          <a:spcPts val="462"/>
        </a:spcBef>
        <a:buFont typeface="Arial" panose="020B0604020202020204" pitchFamily="34" charset="0"/>
        <a:buChar char="•"/>
        <a:defRPr kumimoji="1" sz="1292" kern="1200">
          <a:solidFill>
            <a:schemeClr val="tx1">
              <a:lumMod val="85000"/>
              <a:lumOff val="15000"/>
            </a:schemeClr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1899186" indent="-211021" algn="l" defTabSz="844083" rtl="0" eaLnBrk="1" latinLnBrk="0" hangingPunct="1">
        <a:lnSpc>
          <a:spcPct val="100000"/>
        </a:lnSpc>
        <a:spcBef>
          <a:spcPts val="462"/>
        </a:spcBef>
        <a:buFont typeface="Arial" panose="020B0604020202020204" pitchFamily="34" charset="0"/>
        <a:buChar char="•"/>
        <a:defRPr kumimoji="1" sz="1292" kern="1200">
          <a:solidFill>
            <a:schemeClr val="tx1">
              <a:lumMod val="85000"/>
              <a:lumOff val="15000"/>
            </a:schemeClr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93E64-5DB2-5F48-8346-34A28F69F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585"/>
              <a:t>コンサルテーション</a:t>
            </a:r>
            <a:r>
              <a:rPr lang="en-US" altLang="ja-JP" sz="2585" dirty="0"/>
              <a:t>XX</a:t>
            </a:r>
            <a:r>
              <a:rPr lang="ja-JP" altLang="en-US" sz="2585"/>
              <a:t>シリーズ</a:t>
            </a:r>
            <a:br>
              <a:rPr lang="en-US" altLang="ja-JP" sz="2585" dirty="0"/>
            </a:br>
            <a:br>
              <a:rPr lang="en-US" altLang="ja-JP" sz="1015" dirty="0"/>
            </a:br>
            <a:r>
              <a:rPr lang="ja-JP" altLang="en-US" sz="4431"/>
              <a:t>市民健康相談</a:t>
            </a:r>
            <a:endParaRPr lang="ja-JP" altLang="en-US" sz="2585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A9F4C2-8472-AA4E-A6A2-D2E906B9D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7589" y="4529703"/>
            <a:ext cx="7280031" cy="908704"/>
          </a:xfrm>
        </p:spPr>
        <p:txBody>
          <a:bodyPr>
            <a:normAutofit/>
          </a:bodyPr>
          <a:lstStyle/>
          <a:p>
            <a:pPr algn="r">
              <a:spcBef>
                <a:spcPts val="277"/>
              </a:spcBef>
            </a:pPr>
            <a:r>
              <a:rPr lang="ja-JP" altLang="en-US" sz="1292"/>
              <a:t>蓮行</a:t>
            </a:r>
            <a:endParaRPr lang="en-US" altLang="ja-JP" sz="1292" dirty="0"/>
          </a:p>
          <a:p>
            <a:pPr algn="r">
              <a:spcBef>
                <a:spcPts val="277"/>
              </a:spcBef>
            </a:pPr>
            <a:r>
              <a:rPr lang="ja-JP" altLang="en-US" sz="1292"/>
              <a:t>作成　</a:t>
            </a:r>
            <a:r>
              <a:rPr lang="en-US" altLang="ja-JP" sz="1292" dirty="0"/>
              <a:t>2020/10/12</a:t>
            </a:r>
          </a:p>
          <a:p>
            <a:pPr algn="r">
              <a:spcBef>
                <a:spcPts val="277"/>
              </a:spcBef>
            </a:pPr>
            <a:r>
              <a:rPr lang="ja-JP" altLang="en-US" sz="1292"/>
              <a:t>更新　</a:t>
            </a:r>
            <a:r>
              <a:rPr lang="en-US" altLang="ja-JP" sz="1292" dirty="0"/>
              <a:t>  2023/8/31</a:t>
            </a:r>
            <a:endParaRPr lang="ja-JP" altLang="en-US" sz="1292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CC4415-AE3B-0446-B3D7-8B9FBC576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89586"/>
            <a:fld id="{6765E13E-0F2E-EE4C-8956-4797D6BA83E8}" type="slidenum">
              <a:rPr kumimoji="0"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389586"/>
              <a:t>1</a:t>
            </a:fld>
            <a:endParaRPr kumimoji="0"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5911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263BBD-C93F-024A-A57D-B2E939D6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４巡目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90F78F-2549-6940-AB84-CF3B9156D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89586"/>
            <a:fld id="{6765E13E-0F2E-EE4C-8956-4797D6BA83E8}" type="slidenum">
              <a:rPr kumimoji="0"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389586"/>
              <a:t>10</a:t>
            </a:fld>
            <a:endParaRPr kumimoji="0"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95427BE-04BF-934B-AE3A-2CB81A0553ED}"/>
              </a:ext>
            </a:extLst>
          </p:cNvPr>
          <p:cNvSpPr txBox="1"/>
          <p:nvPr/>
        </p:nvSpPr>
        <p:spPr>
          <a:xfrm>
            <a:off x="2032725" y="491433"/>
            <a:ext cx="4700326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役づくり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1min</a:t>
            </a:r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相談会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3min</a:t>
            </a:r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振り返り 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2min</a:t>
            </a:r>
            <a:endParaRPr kumimoji="0" lang="ja-JP" altLang="en-US" sz="1534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68EB6CF-95FE-6A40-961D-02C9BCF8DA2B}"/>
              </a:ext>
            </a:extLst>
          </p:cNvPr>
          <p:cNvSpPr txBox="1"/>
          <p:nvPr/>
        </p:nvSpPr>
        <p:spPr>
          <a:xfrm>
            <a:off x="1121206" y="1597557"/>
            <a:ext cx="579005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役割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DE01BE7-8F1F-8247-85A6-FB273DB4FB80}"/>
              </a:ext>
            </a:extLst>
          </p:cNvPr>
          <p:cNvSpPr/>
          <p:nvPr/>
        </p:nvSpPr>
        <p:spPr>
          <a:xfrm>
            <a:off x="2032725" y="1597556"/>
            <a:ext cx="970019" cy="3146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r>
              <a:rPr kumimoji="0" lang="ja-JP" altLang="en-US" sz="1363" b="1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３人チーム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CC368E5-2027-5342-9E22-7FA897EE582E}"/>
              </a:ext>
            </a:extLst>
          </p:cNvPr>
          <p:cNvSpPr/>
          <p:nvPr/>
        </p:nvSpPr>
        <p:spPr>
          <a:xfrm>
            <a:off x="2032724" y="2155401"/>
            <a:ext cx="970019" cy="3146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r>
              <a:rPr kumimoji="0" lang="ja-JP" altLang="en-US" sz="1363" b="1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４人チーム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1B157BE-17FC-4343-93B8-42BB8EEDB95F}"/>
              </a:ext>
            </a:extLst>
          </p:cNvPr>
          <p:cNvSpPr txBox="1"/>
          <p:nvPr/>
        </p:nvSpPr>
        <p:spPr>
          <a:xfrm>
            <a:off x="3245605" y="1597557"/>
            <a:ext cx="1500732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自由に決めて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OK</a:t>
            </a:r>
            <a:endParaRPr kumimoji="0" lang="ja-JP" altLang="en-US" sz="1534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EAB6FD3-9A11-7144-9A00-DC905C3A70A6}"/>
              </a:ext>
            </a:extLst>
          </p:cNvPr>
          <p:cNvSpPr txBox="1"/>
          <p:nvPr/>
        </p:nvSpPr>
        <p:spPr>
          <a:xfrm>
            <a:off x="3250745" y="2155402"/>
            <a:ext cx="1127232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相談者＝に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DA1B649-142C-6A40-8D4C-9F74381A44FF}"/>
              </a:ext>
            </a:extLst>
          </p:cNvPr>
          <p:cNvSpPr txBox="1"/>
          <p:nvPr/>
        </p:nvSpPr>
        <p:spPr>
          <a:xfrm>
            <a:off x="4835226" y="2155402"/>
            <a:ext cx="1527982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新人看護師＝い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4404A9A-FA7A-4140-AE27-E5897E43E285}"/>
              </a:ext>
            </a:extLst>
          </p:cNvPr>
          <p:cNvSpPr txBox="1"/>
          <p:nvPr/>
        </p:nvSpPr>
        <p:spPr>
          <a:xfrm>
            <a:off x="6781339" y="2157814"/>
            <a:ext cx="1192955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精霊＝ろ・は</a:t>
            </a:r>
            <a:endParaRPr kumimoji="0" lang="en-US" altLang="ja-JP" sz="1534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7191EA62-4102-0101-F48A-A52EBF44C3F8}"/>
              </a:ext>
            </a:extLst>
          </p:cNvPr>
          <p:cNvSpPr/>
          <p:nvPr/>
        </p:nvSpPr>
        <p:spPr>
          <a:xfrm>
            <a:off x="904011" y="2833842"/>
            <a:ext cx="7357347" cy="3108122"/>
          </a:xfrm>
          <a:prstGeom prst="roundRect">
            <a:avLst>
              <a:gd name="adj" fmla="val 6711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endParaRPr kumimoji="0" lang="ja-JP" altLang="en-US" sz="1534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CC79DE-2DD6-9EF4-3DDE-FEFC4894EFDA}"/>
              </a:ext>
            </a:extLst>
          </p:cNvPr>
          <p:cNvSpPr txBox="1"/>
          <p:nvPr/>
        </p:nvSpPr>
        <p:spPr>
          <a:xfrm>
            <a:off x="1185974" y="3105502"/>
            <a:ext cx="1165704" cy="5645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</a:t>
            </a:r>
            <a:endParaRPr kumimoji="0" lang="en-US" altLang="ja-JP" sz="1534" b="1" dirty="0">
              <a:solidFill>
                <a:srgbClr val="44546A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53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ｷｬﾗｸﾀｰ設定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4D38D3-19DA-DEE5-1393-4D69B881064A}"/>
              </a:ext>
            </a:extLst>
          </p:cNvPr>
          <p:cNvSpPr txBox="1"/>
          <p:nvPr/>
        </p:nvSpPr>
        <p:spPr>
          <a:xfrm>
            <a:off x="2747163" y="3134359"/>
            <a:ext cx="562975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性別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0B9FBD5-B765-82D1-1734-9F9BBC7FC183}"/>
              </a:ext>
            </a:extLst>
          </p:cNvPr>
          <p:cNvSpPr txBox="1"/>
          <p:nvPr/>
        </p:nvSpPr>
        <p:spPr>
          <a:xfrm>
            <a:off x="2750016" y="3498329"/>
            <a:ext cx="562975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年齢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D57F064-C8AF-41B7-50D1-372DA5720020}"/>
              </a:ext>
            </a:extLst>
          </p:cNvPr>
          <p:cNvSpPr txBox="1"/>
          <p:nvPr/>
        </p:nvSpPr>
        <p:spPr>
          <a:xfrm>
            <a:off x="2747164" y="3864760"/>
            <a:ext cx="941283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健康状態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CED7AB-F09A-7D7A-565E-2C451D37EC3E}"/>
              </a:ext>
            </a:extLst>
          </p:cNvPr>
          <p:cNvSpPr txBox="1"/>
          <p:nvPr/>
        </p:nvSpPr>
        <p:spPr>
          <a:xfrm>
            <a:off x="3819641" y="3134359"/>
            <a:ext cx="2406108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♠・♣＝男性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	</a:t>
            </a:r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＝女性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E1621F2-E083-899E-AF3B-A929354850C0}"/>
              </a:ext>
            </a:extLst>
          </p:cNvPr>
          <p:cNvSpPr txBox="1"/>
          <p:nvPr/>
        </p:nvSpPr>
        <p:spPr>
          <a:xfrm>
            <a:off x="3819642" y="3498329"/>
            <a:ext cx="881973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数字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×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6BB70-A193-A47C-69C0-1A0D298FC59E}"/>
              </a:ext>
            </a:extLst>
          </p:cNvPr>
          <p:cNvSpPr txBox="1"/>
          <p:nvPr/>
        </p:nvSpPr>
        <p:spPr>
          <a:xfrm>
            <a:off x="3819641" y="3862299"/>
            <a:ext cx="4249881" cy="774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1〜3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＝学生　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4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7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＝公務員　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5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8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＝アパレル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6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9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＝ミュージシャン　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10〜13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＝高齢者（既に退職）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ジョーカー＝？？？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DF886F8-0435-BE2C-6E55-21F2F106B1D6}"/>
              </a:ext>
            </a:extLst>
          </p:cNvPr>
          <p:cNvSpPr txBox="1"/>
          <p:nvPr/>
        </p:nvSpPr>
        <p:spPr>
          <a:xfrm>
            <a:off x="2747163" y="4706069"/>
            <a:ext cx="752129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EEF7C6A-4149-566B-E718-922CB1BE397A}"/>
              </a:ext>
            </a:extLst>
          </p:cNvPr>
          <p:cNvSpPr txBox="1"/>
          <p:nvPr/>
        </p:nvSpPr>
        <p:spPr>
          <a:xfrm>
            <a:off x="3789365" y="4698468"/>
            <a:ext cx="1603324" cy="10015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＝目の不調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♠＝高血圧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＝お腹の不調</a:t>
            </a:r>
            <a:endParaRPr kumimoji="0" lang="en-US" altLang="ja-JP" sz="1477" dirty="0">
              <a:solidFill>
                <a:srgbClr val="FF0000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♣＝歯周病・虫歯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9065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2155AD-46C8-5A4E-A85D-A8DE6ECAC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リフレクション</a:t>
            </a:r>
            <a:r>
              <a:rPr kumimoji="1" lang="en-US" altLang="ja-JP" dirty="0"/>
              <a:t> </a:t>
            </a:r>
            <a:r>
              <a:rPr kumimoji="1" lang="ja-JP" altLang="en-US"/>
              <a:t>５分間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94575A-8455-4D48-9E50-A32FC4730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89586"/>
            <a:fld id="{6765E13E-0F2E-EE4C-8956-4797D6BA83E8}" type="slidenum">
              <a:rPr kumimoji="0"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389586"/>
              <a:t>11</a:t>
            </a:fld>
            <a:endParaRPr kumimoji="0"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AB6DF0B-2CB8-A304-4750-BE991886E13F}"/>
              </a:ext>
            </a:extLst>
          </p:cNvPr>
          <p:cNvSpPr txBox="1"/>
          <p:nvPr/>
        </p:nvSpPr>
        <p:spPr>
          <a:xfrm>
            <a:off x="1770683" y="4049636"/>
            <a:ext cx="5593840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22041"/>
            <a:r>
              <a:rPr kumimoji="0" lang="ja-JP" altLang="en-US" sz="1477" cap="all" spc="-69">
                <a:solidFill>
                  <a:prstClr val="black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これまでに行った全ての相談を踏まえて振り返り、感想や意見交換</a:t>
            </a:r>
            <a:endParaRPr lang="ja-JP" altLang="en-US" sz="1477">
              <a:solidFill>
                <a:prstClr val="black"/>
              </a:solidFill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2311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DC99E4-2650-EC4B-9CCC-309842195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まとめ、質疑応答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6B2E5F-74C6-7048-A879-1A0913BDB7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E5EF17D-0E84-4543-A3F7-2578F42A6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89586"/>
            <a:fld id="{6765E13E-0F2E-EE4C-8956-4797D6BA83E8}" type="slidenum">
              <a:rPr kumimoji="0"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389586"/>
              <a:t>12</a:t>
            </a:fld>
            <a:endParaRPr kumimoji="0"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716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ACD4B67-08AF-6F41-96E2-D3CB8DB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89586"/>
            <a:fld id="{6765E13E-0F2E-EE4C-8956-4797D6BA83E8}" type="slidenum">
              <a:rPr kumimoji="0"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389586"/>
              <a:t>2</a:t>
            </a:fld>
            <a:endParaRPr kumimoji="0"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5256E62-8575-CC4F-A892-175EAFFA2E4B}"/>
              </a:ext>
            </a:extLst>
          </p:cNvPr>
          <p:cNvSpPr txBox="1">
            <a:spLocks/>
          </p:cNvSpPr>
          <p:nvPr/>
        </p:nvSpPr>
        <p:spPr>
          <a:xfrm>
            <a:off x="1442616" y="2319194"/>
            <a:ext cx="6258771" cy="2233246"/>
          </a:xfrm>
          <a:prstGeom prst="rect">
            <a:avLst/>
          </a:prstGeom>
        </p:spPr>
        <p:txBody>
          <a:bodyPr vert="horz" lIns="58435" tIns="29217" rIns="58435" bIns="29217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779173">
              <a:spcBef>
                <a:spcPct val="20000"/>
              </a:spcBef>
              <a:spcAft>
                <a:spcPts val="383"/>
              </a:spcAft>
              <a:buNone/>
            </a:pPr>
            <a:endParaRPr lang="ja-JP" altLang="en-US" sz="2300">
              <a:solidFill>
                <a:prstClr val="black">
                  <a:lumMod val="85000"/>
                  <a:lumOff val="15000"/>
                </a:prst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indent="0" algn="ctr" defTabSz="779173">
              <a:spcBef>
                <a:spcPct val="20000"/>
              </a:spcBef>
              <a:spcAft>
                <a:spcPts val="383"/>
              </a:spcAft>
              <a:buNone/>
            </a:pPr>
            <a:r>
              <a:rPr lang="ja-JP" altLang="en-US" sz="230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演劇の３要素</a:t>
            </a:r>
            <a:endParaRPr lang="en-US" altLang="ja-JP" sz="2300" dirty="0">
              <a:solidFill>
                <a:prstClr val="black">
                  <a:lumMod val="85000"/>
                  <a:lumOff val="15000"/>
                </a:prst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indent="0" algn="ctr" defTabSz="779173">
              <a:spcBef>
                <a:spcPct val="20000"/>
              </a:spcBef>
              <a:spcAft>
                <a:spcPts val="383"/>
              </a:spcAft>
              <a:buNone/>
            </a:pPr>
            <a:r>
              <a:rPr lang="ja-JP" altLang="en-US" sz="2300" b="1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①人物　②時空　③事件</a:t>
            </a:r>
            <a:endParaRPr lang="en-US" altLang="ja-JP" sz="2300" b="1" dirty="0">
              <a:solidFill>
                <a:prstClr val="black">
                  <a:lumMod val="85000"/>
                  <a:lumOff val="15000"/>
                </a:prst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indent="0" algn="ctr" defTabSz="779173">
              <a:spcBef>
                <a:spcPct val="20000"/>
              </a:spcBef>
              <a:spcAft>
                <a:spcPts val="383"/>
              </a:spcAft>
              <a:buNone/>
            </a:pPr>
            <a:r>
              <a:rPr lang="ja-JP" altLang="en-US" sz="230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を利用した即興型演劇ワークショップ</a:t>
            </a:r>
            <a:endParaRPr lang="en-US" altLang="ja-JP" sz="1704" dirty="0">
              <a:solidFill>
                <a:prstClr val="black">
                  <a:lumMod val="85000"/>
                  <a:lumOff val="15000"/>
                </a:prst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94793" indent="-194793" defTabSz="779173">
              <a:spcBef>
                <a:spcPts val="852"/>
              </a:spcBef>
            </a:pPr>
            <a:endParaRPr lang="ja-JP" altLang="en-US" sz="1704" dirty="0">
              <a:solidFill>
                <a:prstClr val="black">
                  <a:lumMod val="85000"/>
                  <a:lumOff val="15000"/>
                </a:prst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C42540A2-677B-614A-B3E6-C22F670A9CDA}"/>
              </a:ext>
            </a:extLst>
          </p:cNvPr>
          <p:cNvSpPr txBox="1">
            <a:spLocks/>
          </p:cNvSpPr>
          <p:nvPr/>
        </p:nvSpPr>
        <p:spPr>
          <a:xfrm>
            <a:off x="1096333" y="4755652"/>
            <a:ext cx="6951334" cy="84739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77913" tIns="38957" rIns="77913" bIns="38957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2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093" indent="-265136" defTabSz="389586">
              <a:buFont typeface="Wingdings" pitchFamily="2" charset="2"/>
              <a:buChar char="Ø"/>
            </a:pPr>
            <a:r>
              <a:rPr lang="ja-JP" altLang="en-US" sz="1193" b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科研費挑戦的萌芽研究</a:t>
            </a:r>
            <a:r>
              <a:rPr lang="en-US" altLang="ja-JP" sz="1193" b="0" dirty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2016-2018, </a:t>
            </a:r>
            <a:r>
              <a:rPr lang="ja-JP" altLang="en-US" sz="1193" b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代表</a:t>
            </a:r>
            <a:r>
              <a:rPr lang="en-US" altLang="ja-JP" sz="1193" b="0" dirty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: </a:t>
            </a:r>
            <a:r>
              <a:rPr lang="ja-JP" altLang="en-US" sz="1193" b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蓮行</a:t>
            </a:r>
            <a:r>
              <a:rPr lang="en-US" altLang="ja-JP" sz="1193" b="0" dirty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, </a:t>
            </a:r>
            <a:r>
              <a:rPr lang="ja-JP" altLang="en-US" sz="1193" b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「高等教育における演劇的手法を用いた</a:t>
            </a:r>
            <a:br>
              <a:rPr lang="en-US" altLang="ja-JP" sz="1193" b="0" dirty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193" b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教育プログラムの事例分析と設計指針の構築」において開発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39AD7F6-8787-4148-ABE3-E5A6041ACBD0}"/>
              </a:ext>
            </a:extLst>
          </p:cNvPr>
          <p:cNvGrpSpPr/>
          <p:nvPr/>
        </p:nvGrpSpPr>
        <p:grpSpPr>
          <a:xfrm>
            <a:off x="2298413" y="1578360"/>
            <a:ext cx="4556696" cy="433196"/>
            <a:chOff x="2362200" y="1347988"/>
            <a:chExt cx="5347789" cy="508405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20B5CDB7-66C3-C24E-A58E-4F0EF913C829}"/>
                </a:ext>
              </a:extLst>
            </p:cNvPr>
            <p:cNvSpPr txBox="1"/>
            <p:nvPr/>
          </p:nvSpPr>
          <p:spPr>
            <a:xfrm>
              <a:off x="3049627" y="1347988"/>
              <a:ext cx="4660362" cy="508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89586"/>
              <a:r>
                <a:rPr kumimoji="0" lang="ja-JP" altLang="en-US" sz="2215">
                  <a:solidFill>
                    <a:prstClr val="black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コンサルテーション</a:t>
              </a:r>
              <a:r>
                <a:rPr kumimoji="0" lang="en-US" altLang="ja-JP" sz="2215" dirty="0">
                  <a:solidFill>
                    <a:prstClr val="black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XX</a:t>
              </a:r>
              <a:r>
                <a:rPr kumimoji="0" lang="ja-JP" altLang="en-US" sz="2215">
                  <a:solidFill>
                    <a:prstClr val="black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とは？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DCD393E2-4A35-054E-9CB4-76EC8DAC4656}"/>
                </a:ext>
              </a:extLst>
            </p:cNvPr>
            <p:cNvSpPr/>
            <p:nvPr/>
          </p:nvSpPr>
          <p:spPr>
            <a:xfrm>
              <a:off x="2362200" y="1347988"/>
              <a:ext cx="495300" cy="4953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89586"/>
              <a:endParaRPr kumimoji="0" lang="ja-JP" altLang="en-US" sz="1534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71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396D9E-ACD6-5249-87E2-BC4C5DE7D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市民健康相談ゲーム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76F8E2B-AF6D-9048-B46E-DB523EB8B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2E3-D96F-D843-B3CC-67B36ABF600A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6720FA3-71A3-9848-B467-0909223847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889" r="12303" b="11250"/>
          <a:stretch/>
        </p:blipFill>
        <p:spPr>
          <a:xfrm>
            <a:off x="1358879" y="1581726"/>
            <a:ext cx="6426240" cy="3465260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4EE4D0E-ADE5-DF46-AD4E-1D0DC26AEFDC}"/>
              </a:ext>
            </a:extLst>
          </p:cNvPr>
          <p:cNvSpPr/>
          <p:nvPr/>
        </p:nvSpPr>
        <p:spPr>
          <a:xfrm>
            <a:off x="910734" y="5176720"/>
            <a:ext cx="7322529" cy="121330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>
              <a:spcBef>
                <a:spcPts val="554"/>
              </a:spcBef>
            </a:pPr>
            <a:r>
              <a:rPr kumimoji="0" lang="ja-JP" altLang="en-US">
                <a:solidFill>
                  <a:srgbClr val="0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今日は、ここで健康相談会が開かれています。</a:t>
            </a:r>
            <a:endParaRPr kumimoji="0" lang="en-US" altLang="ja-JP" dirty="0">
              <a:solidFill>
                <a:srgbClr val="00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22041">
              <a:spcBef>
                <a:spcPts val="554"/>
              </a:spcBef>
            </a:pPr>
            <a:r>
              <a:rPr kumimoji="0" lang="ja-JP" altLang="en-US">
                <a:solidFill>
                  <a:srgbClr val="0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「病院に行くほどじゃないんだけど、ちょっと健康不安がある</a:t>
            </a:r>
            <a:r>
              <a:rPr kumimoji="0" lang="en-US" altLang="ja-JP" dirty="0">
                <a:solidFill>
                  <a:srgbClr val="0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…</a:t>
            </a:r>
            <a:r>
              <a:rPr kumimoji="0" lang="ja-JP" altLang="en-US">
                <a:solidFill>
                  <a:srgbClr val="0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」</a:t>
            </a:r>
            <a:endParaRPr kumimoji="0" lang="en-US" altLang="ja-JP" dirty="0">
              <a:solidFill>
                <a:srgbClr val="00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422041">
              <a:spcBef>
                <a:spcPts val="554"/>
              </a:spcBef>
            </a:pPr>
            <a:r>
              <a:rPr kumimoji="0" lang="ja-JP" altLang="en-US">
                <a:solidFill>
                  <a:srgbClr val="0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という住民たちが集まっています。</a:t>
            </a:r>
            <a:endParaRPr kumimoji="0" lang="en-US" altLang="ja-JP" dirty="0">
              <a:solidFill>
                <a:srgbClr val="00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4E0E430-DE2D-941D-AC15-15AA8A92A8DF}"/>
              </a:ext>
            </a:extLst>
          </p:cNvPr>
          <p:cNvSpPr/>
          <p:nvPr/>
        </p:nvSpPr>
        <p:spPr>
          <a:xfrm>
            <a:off x="716173" y="922389"/>
            <a:ext cx="7711653" cy="542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22041" rtl="0" eaLnBrk="1" fontAlgn="auto" latinLnBrk="0" hangingPunct="1">
              <a:lnSpc>
                <a:spcPct val="100000"/>
              </a:lnSpc>
              <a:spcBef>
                <a:spcPts val="55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ここは、役所のコミュニティホールです。</a:t>
            </a:r>
          </a:p>
        </p:txBody>
      </p:sp>
    </p:spTree>
    <p:extLst>
      <p:ext uri="{BB962C8B-B14F-4D97-AF65-F5344CB8AC3E}">
        <p14:creationId xmlns:p14="http://schemas.microsoft.com/office/powerpoint/2010/main" val="2637032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CDC710-A8CA-4B49-B4BC-5D909B057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ルール説明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308BEA-7056-AC47-9F07-AE12BA33C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kumimoji="1" lang="ja-JP" altLang="en-US"/>
              <a:t> 登場人物　ランダムに、順番に割り当てます。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E487A0-C2A1-474B-86E3-5FD1D8D72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89586"/>
            <a:fld id="{6765E13E-0F2E-EE4C-8956-4797D6BA83E8}" type="slidenum">
              <a:rPr kumimoji="0"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389586"/>
              <a:t>4</a:t>
            </a:fld>
            <a:endParaRPr kumimoji="0"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E9CA88-787F-B848-B819-63A0A8EC07CE}"/>
              </a:ext>
            </a:extLst>
          </p:cNvPr>
          <p:cNvSpPr txBox="1"/>
          <p:nvPr/>
        </p:nvSpPr>
        <p:spPr>
          <a:xfrm>
            <a:off x="1706999" y="3583421"/>
            <a:ext cx="838691" cy="354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704" b="1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相談者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048337-6816-3944-8CE1-D2E388B70251}"/>
              </a:ext>
            </a:extLst>
          </p:cNvPr>
          <p:cNvSpPr txBox="1"/>
          <p:nvPr/>
        </p:nvSpPr>
        <p:spPr>
          <a:xfrm>
            <a:off x="3770108" y="3583421"/>
            <a:ext cx="1274709" cy="354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389586"/>
            <a:r>
              <a:rPr kumimoji="0" lang="ja-JP" altLang="en-US" sz="1704" b="1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新人看護師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BEB955-673B-8C4D-87B5-EA311F987FC4}"/>
              </a:ext>
            </a:extLst>
          </p:cNvPr>
          <p:cNvSpPr txBox="1"/>
          <p:nvPr/>
        </p:nvSpPr>
        <p:spPr>
          <a:xfrm>
            <a:off x="6421605" y="3583421"/>
            <a:ext cx="620683" cy="354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704" b="1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精霊</a:t>
            </a:r>
          </a:p>
        </p:txBody>
      </p:sp>
      <p:pic>
        <p:nvPicPr>
          <p:cNvPr id="8" name="グラフィックス 7" descr="ユーザー 枠線">
            <a:extLst>
              <a:ext uri="{FF2B5EF4-FFF2-40B4-BE49-F238E27FC236}">
                <a16:creationId xmlns:a16="http://schemas.microsoft.com/office/drawing/2014/main" id="{8F26C5F4-89C3-FA4B-90CF-69CF9103EF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91500" y="2096269"/>
            <a:ext cx="1241515" cy="1241515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BB32315-3662-DC4B-8BAD-7F4BCEC5D89C}"/>
              </a:ext>
            </a:extLst>
          </p:cNvPr>
          <p:cNvGrpSpPr/>
          <p:nvPr/>
        </p:nvGrpSpPr>
        <p:grpSpPr>
          <a:xfrm>
            <a:off x="1500011" y="2196341"/>
            <a:ext cx="1241515" cy="1241515"/>
            <a:chOff x="3189383" y="1980952"/>
            <a:chExt cx="1457056" cy="1457056"/>
          </a:xfrm>
        </p:grpSpPr>
        <p:pic>
          <p:nvPicPr>
            <p:cNvPr id="10" name="グラフィックス 9" descr="ユーザー 単色塗りつぶし">
              <a:extLst>
                <a:ext uri="{FF2B5EF4-FFF2-40B4-BE49-F238E27FC236}">
                  <a16:creationId xmlns:a16="http://schemas.microsoft.com/office/drawing/2014/main" id="{9325DFF4-A040-BB4D-BBCF-A1525622F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189383" y="1980952"/>
              <a:ext cx="1457056" cy="1457056"/>
            </a:xfrm>
            <a:prstGeom prst="rect">
              <a:avLst/>
            </a:prstGeom>
          </p:spPr>
        </p:pic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540989B6-79D9-684C-8F4D-631EAA0D0571}"/>
                </a:ext>
              </a:extLst>
            </p:cNvPr>
            <p:cNvSpPr txBox="1"/>
            <p:nvPr/>
          </p:nvSpPr>
          <p:spPr>
            <a:xfrm>
              <a:off x="3710161" y="2256653"/>
              <a:ext cx="448127" cy="385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89586"/>
              <a:r>
                <a:rPr kumimoji="0" lang="ja-JP" altLang="en-US" sz="1534">
                  <a:solidFill>
                    <a:prstClr val="white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？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7AAB947-74AE-EA4E-A5BD-5B857899A45A}"/>
              </a:ext>
            </a:extLst>
          </p:cNvPr>
          <p:cNvGrpSpPr/>
          <p:nvPr/>
        </p:nvGrpSpPr>
        <p:grpSpPr>
          <a:xfrm>
            <a:off x="5875883" y="2194567"/>
            <a:ext cx="1572296" cy="1143217"/>
            <a:chOff x="7021759" y="2791897"/>
            <a:chExt cx="1845264" cy="1341692"/>
          </a:xfrm>
        </p:grpSpPr>
        <p:pic>
          <p:nvPicPr>
            <p:cNvPr id="13" name="図 12" descr="暗い, 女性, 立つ, 男 が含まれている画像&#10;&#10;自動的に生成された説明">
              <a:extLst>
                <a:ext uri="{FF2B5EF4-FFF2-40B4-BE49-F238E27FC236}">
                  <a16:creationId xmlns:a16="http://schemas.microsoft.com/office/drawing/2014/main" id="{8FEEC73F-6E4E-AB48-9187-FB86BD1D345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85258" y="3051824"/>
              <a:ext cx="1081765" cy="1081765"/>
            </a:xfrm>
            <a:prstGeom prst="rect">
              <a:avLst/>
            </a:prstGeom>
          </p:spPr>
        </p:pic>
        <p:pic>
          <p:nvPicPr>
            <p:cNvPr id="14" name="図 13" descr="暗い, ベッド, 立つ が含まれている画像&#10;&#10;自動的に生成された説明">
              <a:extLst>
                <a:ext uri="{FF2B5EF4-FFF2-40B4-BE49-F238E27FC236}">
                  <a16:creationId xmlns:a16="http://schemas.microsoft.com/office/drawing/2014/main" id="{E5ED5839-8179-AB4F-8926-7D21AAEC619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21759" y="2791897"/>
              <a:ext cx="1280932" cy="1280932"/>
            </a:xfrm>
            <a:prstGeom prst="rect">
              <a:avLst/>
            </a:prstGeom>
          </p:spPr>
        </p:pic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B6C0F23-E40D-A84E-802D-29159E0AB898}"/>
              </a:ext>
            </a:extLst>
          </p:cNvPr>
          <p:cNvSpPr txBox="1"/>
          <p:nvPr/>
        </p:nvSpPr>
        <p:spPr>
          <a:xfrm>
            <a:off x="988545" y="3985166"/>
            <a:ext cx="2277669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9586"/>
            <a:r>
              <a:rPr kumimoji="0" lang="ja-JP" altLang="en-US" sz="1477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病院に行くほどではないが少し健康不安があり</a:t>
            </a:r>
            <a:br>
              <a:rPr kumimoji="0" lang="en-US" altLang="ja-JP" sz="1477" dirty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0" lang="ja-JP" altLang="en-US" sz="1477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相談会に参加</a:t>
            </a:r>
            <a:endParaRPr kumimoji="0" lang="en-US" altLang="ja-JP" sz="1477" dirty="0">
              <a:solidFill>
                <a:prstClr val="black">
                  <a:lumMod val="85000"/>
                  <a:lumOff val="15000"/>
                </a:prst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4ADED82-EC67-F440-A3F0-0BF4AC31C716}"/>
              </a:ext>
            </a:extLst>
          </p:cNvPr>
          <p:cNvSpPr txBox="1"/>
          <p:nvPr/>
        </p:nvSpPr>
        <p:spPr>
          <a:xfrm>
            <a:off x="5591434" y="3985166"/>
            <a:ext cx="2277669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9586"/>
            <a:r>
              <a:rPr kumimoji="0" lang="ja-JP" altLang="en-US" sz="1477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会場を</a:t>
            </a:r>
            <a:endParaRPr kumimoji="0" lang="en-US" altLang="ja-JP" sz="1477" dirty="0">
              <a:solidFill>
                <a:prstClr val="black">
                  <a:lumMod val="85000"/>
                  <a:lumOff val="15000"/>
                </a:prst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389586"/>
            <a:r>
              <a:rPr kumimoji="0" lang="ja-JP" altLang="en-US" sz="1477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飛び回る精霊</a:t>
            </a:r>
            <a:endParaRPr kumimoji="0" lang="en-US" altLang="ja-JP" sz="1477" dirty="0">
              <a:solidFill>
                <a:prstClr val="black">
                  <a:lumMod val="85000"/>
                  <a:lumOff val="15000"/>
                </a:prst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 defTabSz="389586"/>
            <a:r>
              <a:rPr kumimoji="0" lang="ja-JP" altLang="en-US" sz="1477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相談会を眺めている</a:t>
            </a:r>
            <a:endParaRPr kumimoji="0" lang="en-US" altLang="ja-JP" sz="1477" dirty="0">
              <a:solidFill>
                <a:prstClr val="black">
                  <a:lumMod val="85000"/>
                  <a:lumOff val="15000"/>
                </a:prst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D3F41A6-EC8A-D647-9097-183BC98E63D1}"/>
              </a:ext>
            </a:extLst>
          </p:cNvPr>
          <p:cNvSpPr txBox="1"/>
          <p:nvPr/>
        </p:nvSpPr>
        <p:spPr>
          <a:xfrm>
            <a:off x="3182075" y="3985945"/>
            <a:ext cx="2450771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9586"/>
            <a:r>
              <a:rPr kumimoji="0" lang="ja-JP" altLang="en-US" sz="1477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上の人から</a:t>
            </a:r>
            <a:br>
              <a:rPr kumimoji="0" lang="en-US" altLang="ja-JP" sz="1477" dirty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0" lang="ja-JP" altLang="en-US" sz="1477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「新人の担当業務だから」</a:t>
            </a:r>
            <a:br>
              <a:rPr kumimoji="0" lang="en-US" altLang="ja-JP" sz="1477" dirty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0" lang="ja-JP" altLang="en-US" sz="1477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と相談会に送り込まれた</a:t>
            </a:r>
            <a:endParaRPr kumimoji="0" lang="en-US" altLang="ja-JP" sz="1477" dirty="0">
              <a:solidFill>
                <a:prstClr val="black">
                  <a:lumMod val="85000"/>
                  <a:lumOff val="15000"/>
                </a:prst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8160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7B365B-71AF-9D47-9AA1-2A6E7180B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相談者</a:t>
            </a:r>
            <a:r>
              <a:rPr kumimoji="1" lang="ja-JP" altLang="en-US"/>
              <a:t>のキャラクター設定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42538A-CD61-F340-94D3-9B78F4CF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89586"/>
            <a:fld id="{6765E13E-0F2E-EE4C-8956-4797D6BA83E8}" type="slidenum">
              <a:rPr kumimoji="0"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389586"/>
              <a:t>5</a:t>
            </a:fld>
            <a:endParaRPr kumimoji="0"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AD5D477-F1DC-A746-8850-A90D62B9D02D}"/>
              </a:ext>
            </a:extLst>
          </p:cNvPr>
          <p:cNvGrpSpPr/>
          <p:nvPr/>
        </p:nvGrpSpPr>
        <p:grpSpPr>
          <a:xfrm>
            <a:off x="1084103" y="1271257"/>
            <a:ext cx="827050" cy="827050"/>
            <a:chOff x="3189383" y="1980952"/>
            <a:chExt cx="1457056" cy="1457056"/>
          </a:xfrm>
        </p:grpSpPr>
        <p:pic>
          <p:nvPicPr>
            <p:cNvPr id="9" name="グラフィックス 8" descr="ユーザー 単色塗りつぶし">
              <a:extLst>
                <a:ext uri="{FF2B5EF4-FFF2-40B4-BE49-F238E27FC236}">
                  <a16:creationId xmlns:a16="http://schemas.microsoft.com/office/drawing/2014/main" id="{A0440976-195C-E543-B9A2-47B247B4BA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189383" y="1980952"/>
              <a:ext cx="1457056" cy="1457056"/>
            </a:xfrm>
            <a:prstGeom prst="rect">
              <a:avLst/>
            </a:prstGeom>
          </p:spPr>
        </p:pic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0C04C35-7BE9-D249-9DF1-62575C59D0CF}"/>
                </a:ext>
              </a:extLst>
            </p:cNvPr>
            <p:cNvSpPr txBox="1"/>
            <p:nvPr/>
          </p:nvSpPr>
          <p:spPr>
            <a:xfrm>
              <a:off x="3663801" y="2226892"/>
              <a:ext cx="556911" cy="4399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89586"/>
              <a:r>
                <a:rPr kumimoji="0" lang="ja-JP" altLang="en-US" sz="1023">
                  <a:solidFill>
                    <a:prstClr val="white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？</a:t>
              </a:r>
              <a:endParaRPr kumimoji="0" lang="ja-JP" altLang="en-US" sz="1534">
                <a:solidFill>
                  <a:prstClr val="white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7F550D-9D46-054F-BE1D-49958EE7EFEF}"/>
              </a:ext>
            </a:extLst>
          </p:cNvPr>
          <p:cNvSpPr txBox="1"/>
          <p:nvPr/>
        </p:nvSpPr>
        <p:spPr>
          <a:xfrm>
            <a:off x="2019399" y="1476418"/>
            <a:ext cx="5859296" cy="354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相談者のキャラ設定は、トランプの数字とマークでランダムに決めます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48DEEE-9544-FD47-A880-380B16DCD7EE}"/>
              </a:ext>
            </a:extLst>
          </p:cNvPr>
          <p:cNvSpPr txBox="1"/>
          <p:nvPr/>
        </p:nvSpPr>
        <p:spPr>
          <a:xfrm>
            <a:off x="1271666" y="2320548"/>
            <a:ext cx="866263" cy="354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43492" indent="-243492" defTabSz="389586">
              <a:buFont typeface="Arial" panose="020B0604020202020204" pitchFamily="34" charset="0"/>
              <a:buChar char="•"/>
            </a:pPr>
            <a:r>
              <a:rPr kumimoji="0" lang="ja-JP" altLang="en-US" sz="170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性別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9082CE2-B4AC-E44B-9D5F-80EE5670EB0D}"/>
              </a:ext>
            </a:extLst>
          </p:cNvPr>
          <p:cNvSpPr txBox="1"/>
          <p:nvPr/>
        </p:nvSpPr>
        <p:spPr>
          <a:xfrm>
            <a:off x="1271666" y="2770471"/>
            <a:ext cx="866263" cy="354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43492" indent="-243492" defTabSz="389586">
              <a:buFont typeface="Arial" panose="020B0604020202020204" pitchFamily="34" charset="0"/>
              <a:buChar char="•"/>
            </a:pPr>
            <a:r>
              <a:rPr kumimoji="0" lang="ja-JP" altLang="en-US" sz="170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年齢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13EC59-B413-2940-A8E0-38C98239C918}"/>
              </a:ext>
            </a:extLst>
          </p:cNvPr>
          <p:cNvSpPr txBox="1"/>
          <p:nvPr/>
        </p:nvSpPr>
        <p:spPr>
          <a:xfrm>
            <a:off x="1271666" y="3220460"/>
            <a:ext cx="866263" cy="354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43492" indent="-243492" defTabSz="389586">
              <a:buFont typeface="Arial" panose="020B0604020202020204" pitchFamily="34" charset="0"/>
              <a:buChar char="•"/>
            </a:pPr>
            <a:r>
              <a:rPr kumimoji="0" lang="ja-JP" altLang="en-US" sz="170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職業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20D00CC-35C7-8048-951E-9AC92DA932BC}"/>
              </a:ext>
            </a:extLst>
          </p:cNvPr>
          <p:cNvSpPr txBox="1"/>
          <p:nvPr/>
        </p:nvSpPr>
        <p:spPr>
          <a:xfrm>
            <a:off x="2556064" y="5634858"/>
            <a:ext cx="4031874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例） ♠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9 </a:t>
            </a:r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63</a:t>
            </a:r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歳の男性、ミュージシャン、高血圧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0CC508E-C3A5-5746-BE8F-771462944B29}"/>
              </a:ext>
            </a:extLst>
          </p:cNvPr>
          <p:cNvSpPr txBox="1"/>
          <p:nvPr/>
        </p:nvSpPr>
        <p:spPr>
          <a:xfrm>
            <a:off x="2751055" y="2320548"/>
            <a:ext cx="2958502" cy="354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♠・♣＝男性</a:t>
            </a:r>
            <a:r>
              <a:rPr kumimoji="0" lang="en-US" altLang="ja-JP" sz="170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	</a:t>
            </a:r>
            <a:r>
              <a:rPr kumimoji="0" lang="ja-JP" altLang="en-US" sz="1704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ja-JP" altLang="en-US" sz="1704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＝女性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EE490B1-D91B-B349-82CC-BF7259B25667}"/>
              </a:ext>
            </a:extLst>
          </p:cNvPr>
          <p:cNvSpPr txBox="1"/>
          <p:nvPr/>
        </p:nvSpPr>
        <p:spPr>
          <a:xfrm>
            <a:off x="2748202" y="2770471"/>
            <a:ext cx="1005403" cy="354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数字</a:t>
            </a:r>
            <a:r>
              <a:rPr kumimoji="0" lang="en-US" altLang="ja-JP" sz="170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× 7</a:t>
            </a:r>
            <a:endParaRPr kumimoji="0" lang="ja-JP" altLang="en-US" sz="1704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6143629-FD12-DF4A-B8EF-E3102D5DCFAC}"/>
              </a:ext>
            </a:extLst>
          </p:cNvPr>
          <p:cNvSpPr txBox="1"/>
          <p:nvPr/>
        </p:nvSpPr>
        <p:spPr>
          <a:xfrm>
            <a:off x="2748201" y="3219388"/>
            <a:ext cx="5299849" cy="8790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en-US" altLang="ja-JP" sz="170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1〜3</a:t>
            </a:r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＝学生　　　</a:t>
            </a:r>
            <a:r>
              <a:rPr kumimoji="0" lang="en-US" altLang="ja-JP" sz="170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4</a:t>
            </a:r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70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7</a:t>
            </a:r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＝公務員　　</a:t>
            </a:r>
            <a:r>
              <a:rPr kumimoji="0" lang="ja-JP" altLang="en-US" sz="170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</a:t>
            </a:r>
            <a:r>
              <a:rPr kumimoji="0" lang="en-US" altLang="ja-JP" sz="170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5</a:t>
            </a:r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70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8</a:t>
            </a:r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＝アパレル</a:t>
            </a:r>
            <a:endParaRPr kumimoji="0" lang="en-US" altLang="ja-JP" sz="1704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en-US" altLang="ja-JP" sz="170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6</a:t>
            </a:r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70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9</a:t>
            </a:r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＝ミュージシャン　　</a:t>
            </a:r>
            <a:r>
              <a:rPr kumimoji="0" lang="ja-JP" altLang="en-US" sz="170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</a:t>
            </a:r>
            <a:r>
              <a:rPr kumimoji="0" lang="en-US" altLang="ja-JP" sz="170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10〜13</a:t>
            </a:r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＝高齢者（既に退職）</a:t>
            </a:r>
            <a:endParaRPr kumimoji="0" lang="en-US" altLang="ja-JP" sz="1704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ジョーカー＝？？？</a:t>
            </a:r>
            <a:endParaRPr kumimoji="0" lang="en-US" altLang="ja-JP" sz="1704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3E42DCB-A85C-BC47-A4B0-CDB671DF38D1}"/>
              </a:ext>
            </a:extLst>
          </p:cNvPr>
          <p:cNvSpPr txBox="1"/>
          <p:nvPr/>
        </p:nvSpPr>
        <p:spPr>
          <a:xfrm>
            <a:off x="1271664" y="4206940"/>
            <a:ext cx="1084271" cy="354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43492" indent="-243492" defTabSz="389586">
              <a:buFont typeface="Arial" panose="020B0604020202020204" pitchFamily="34" charset="0"/>
              <a:buChar char="•"/>
            </a:pPr>
            <a:r>
              <a:rPr kumimoji="0" lang="ja-JP" altLang="en-US" sz="170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21EA042-41E4-6B40-BEA6-D5DA17979332}"/>
              </a:ext>
            </a:extLst>
          </p:cNvPr>
          <p:cNvSpPr txBox="1"/>
          <p:nvPr/>
        </p:nvSpPr>
        <p:spPr>
          <a:xfrm>
            <a:off x="2748201" y="4211614"/>
            <a:ext cx="1819729" cy="11413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704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＝目の不調</a:t>
            </a:r>
            <a:endParaRPr kumimoji="0" lang="en-US" altLang="ja-JP" sz="1704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♠＝高血圧</a:t>
            </a:r>
            <a:endParaRPr kumimoji="0" lang="en-US" altLang="ja-JP" sz="1704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704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＝お腹の不調</a:t>
            </a:r>
            <a:endParaRPr kumimoji="0" lang="en-US" altLang="ja-JP" sz="1704" dirty="0">
              <a:solidFill>
                <a:srgbClr val="FF0000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70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♣＝歯周病・虫歯</a:t>
            </a:r>
            <a:endParaRPr kumimoji="0" lang="en-US" altLang="ja-JP" sz="1704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485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C3EE26-21BA-9549-A742-04D03A00A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ルール説明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13D57C-8D11-6240-9F40-21A9420AE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3405" indent="-423405">
              <a:lnSpc>
                <a:spcPct val="150000"/>
              </a:lnSpc>
              <a:spcBef>
                <a:spcPts val="511"/>
              </a:spcBef>
              <a:buFont typeface="+mj-lt"/>
              <a:buAutoNum type="arabicPeriod"/>
            </a:pPr>
            <a:r>
              <a:rPr lang="ja-JP" altLang="en-US"/>
              <a:t>登場人物（ランダムに、順番に割り当てます）</a:t>
            </a:r>
            <a:endParaRPr lang="en-US" altLang="ja-JP" dirty="0"/>
          </a:p>
          <a:p>
            <a:pPr marL="764293" lvl="1" indent="-423405">
              <a:lnSpc>
                <a:spcPct val="150000"/>
              </a:lnSpc>
              <a:spcBef>
                <a:spcPts val="511"/>
              </a:spcBef>
              <a:buFont typeface="Wingdings" pitchFamily="2" charset="2"/>
              <a:buChar char="Ø"/>
            </a:pPr>
            <a:r>
              <a:rPr lang="ja-JP" altLang="en-US" b="1"/>
              <a:t>相談者</a:t>
            </a:r>
            <a:r>
              <a:rPr lang="ja-JP" altLang="en-US"/>
              <a:t>　病院に行くほどではないが少し健康不安があり相談会へ。</a:t>
            </a:r>
            <a:endParaRPr lang="en-US" altLang="ja-JP" dirty="0"/>
          </a:p>
          <a:p>
            <a:pPr marL="764293" lvl="1" indent="-423405">
              <a:lnSpc>
                <a:spcPct val="150000"/>
              </a:lnSpc>
              <a:spcBef>
                <a:spcPts val="511"/>
              </a:spcBef>
              <a:buFont typeface="Wingdings" pitchFamily="2" charset="2"/>
              <a:buChar char="Ø"/>
            </a:pPr>
            <a:r>
              <a:rPr lang="ja-JP" altLang="en-US" b="1"/>
              <a:t>新人看護師</a:t>
            </a:r>
            <a:r>
              <a:rPr lang="ja-JP" altLang="en-US"/>
              <a:t>　上司から「新人の担当業務だから」と送り込まれた。</a:t>
            </a:r>
            <a:endParaRPr lang="en-US" altLang="ja-JP" sz="1363" dirty="0">
              <a:solidFill>
                <a:srgbClr val="C00000"/>
              </a:solidFill>
            </a:endParaRPr>
          </a:p>
          <a:p>
            <a:pPr marL="764293" lvl="1" indent="-423405">
              <a:lnSpc>
                <a:spcPct val="150000"/>
              </a:lnSpc>
              <a:spcBef>
                <a:spcPts val="511"/>
              </a:spcBef>
              <a:buFont typeface="Wingdings" pitchFamily="2" charset="2"/>
              <a:buChar char="Ø"/>
            </a:pPr>
            <a:r>
              <a:rPr lang="ja-JP" altLang="en-US" b="1"/>
              <a:t>精霊　</a:t>
            </a:r>
            <a:r>
              <a:rPr lang="ja-JP" altLang="en-US"/>
              <a:t>会場を飛び回る精霊。相談会を眺めている。</a:t>
            </a:r>
            <a:endParaRPr lang="ja-JP" altLang="ja-JP" sz="894"/>
          </a:p>
          <a:p>
            <a:pPr marL="423405" indent="-423405">
              <a:lnSpc>
                <a:spcPct val="150000"/>
              </a:lnSpc>
              <a:spcBef>
                <a:spcPts val="511"/>
              </a:spcBef>
              <a:buFont typeface="+mj-lt"/>
              <a:buAutoNum type="arabicPeriod"/>
            </a:pPr>
            <a:r>
              <a:rPr lang="en-US" altLang="ja-JP" dirty="0"/>
              <a:t>【</a:t>
            </a:r>
            <a:r>
              <a:rPr lang="ja-JP" altLang="en-US"/>
              <a:t>1分間</a:t>
            </a:r>
            <a:r>
              <a:rPr lang="en-US" altLang="ja-JP" dirty="0"/>
              <a:t>】</a:t>
            </a:r>
            <a:r>
              <a:rPr lang="ja-JP" altLang="en-US"/>
              <a:t>で役作りをしてください</a:t>
            </a:r>
            <a:endParaRPr lang="ja-JP" altLang="en-US" sz="852"/>
          </a:p>
          <a:p>
            <a:pPr marL="423405" indent="-423405">
              <a:lnSpc>
                <a:spcPct val="150000"/>
              </a:lnSpc>
              <a:spcBef>
                <a:spcPts val="511"/>
              </a:spcBef>
              <a:buFont typeface="+mj-lt"/>
              <a:buAutoNum type="arabicPeriod"/>
            </a:pPr>
            <a:r>
              <a:rPr lang="en-US" altLang="ja-JP" dirty="0"/>
              <a:t>【</a:t>
            </a:r>
            <a:r>
              <a:rPr lang="ja-JP" altLang="en-US"/>
              <a:t>3分間</a:t>
            </a:r>
            <a:r>
              <a:rPr lang="en-US" altLang="ja-JP" dirty="0"/>
              <a:t>】</a:t>
            </a:r>
            <a:r>
              <a:rPr lang="ja-JP" altLang="en-US"/>
              <a:t>で相談をしてください</a:t>
            </a:r>
            <a:endParaRPr lang="ja-JP" altLang="en-US" sz="852"/>
          </a:p>
          <a:p>
            <a:pPr marL="423405" indent="-423405">
              <a:lnSpc>
                <a:spcPct val="150000"/>
              </a:lnSpc>
              <a:spcBef>
                <a:spcPts val="511"/>
              </a:spcBef>
              <a:buFont typeface="+mj-lt"/>
              <a:buAutoNum type="arabicPeriod"/>
            </a:pPr>
            <a:r>
              <a:rPr lang="en-US" altLang="ja-JP" dirty="0"/>
              <a:t>【2</a:t>
            </a:r>
            <a:r>
              <a:rPr lang="ja-JP" altLang="en-US"/>
              <a:t>分間</a:t>
            </a:r>
            <a:r>
              <a:rPr lang="en-US" altLang="ja-JP" dirty="0"/>
              <a:t>】</a:t>
            </a:r>
            <a:r>
              <a:rPr lang="ja-JP" altLang="en-US"/>
              <a:t>でふりかえりをしてください</a:t>
            </a:r>
            <a:endParaRPr lang="ja-JP" altLang="en-US" sz="852"/>
          </a:p>
          <a:p>
            <a:pPr marL="423405" indent="-423405">
              <a:lnSpc>
                <a:spcPct val="150000"/>
              </a:lnSpc>
              <a:spcBef>
                <a:spcPts val="511"/>
              </a:spcBef>
              <a:buFont typeface="+mj-lt"/>
              <a:buAutoNum type="arabicPeriod"/>
            </a:pPr>
            <a:r>
              <a:rPr lang="ja-JP" altLang="en-US"/>
              <a:t>登場人物を一巡するまで１</a:t>
            </a:r>
            <a:r>
              <a:rPr lang="en-US" altLang="ja-JP" dirty="0"/>
              <a:t>〜</a:t>
            </a:r>
            <a:r>
              <a:rPr lang="ja-JP" altLang="en-US"/>
              <a:t>４を繰り返します</a:t>
            </a:r>
            <a:endParaRPr lang="en-US" altLang="ja-JP" dirty="0"/>
          </a:p>
          <a:p>
            <a:pPr marL="423405" indent="-423405">
              <a:lnSpc>
                <a:spcPct val="150000"/>
              </a:lnSpc>
              <a:spcBef>
                <a:spcPts val="511"/>
              </a:spcBef>
              <a:buFont typeface="+mj-lt"/>
              <a:buAutoNum type="arabicPeriod"/>
            </a:pPr>
            <a:r>
              <a:rPr lang="ja-JP" altLang="en-US"/>
              <a:t>すべて終了後、チームでリフレクションをします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F3F3175-64CB-0F4F-887B-BA2992EA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89586"/>
            <a:fld id="{6765E13E-0F2E-EE4C-8956-4797D6BA83E8}" type="slidenum">
              <a:rPr kumimoji="0"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389586"/>
              <a:t>6</a:t>
            </a:fld>
            <a:endParaRPr kumimoji="0"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363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DD41A9E0-1F26-044B-B6B9-4452F0B394C3}"/>
              </a:ext>
            </a:extLst>
          </p:cNvPr>
          <p:cNvSpPr/>
          <p:nvPr/>
        </p:nvSpPr>
        <p:spPr>
          <a:xfrm>
            <a:off x="904011" y="2833842"/>
            <a:ext cx="7357347" cy="3108122"/>
          </a:xfrm>
          <a:prstGeom prst="roundRect">
            <a:avLst>
              <a:gd name="adj" fmla="val 6711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endParaRPr kumimoji="0" lang="ja-JP" altLang="en-US" sz="1534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C263BBD-C93F-024A-A57D-B2E939D6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１巡目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90F78F-2549-6940-AB84-CF3B9156D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89586"/>
            <a:fld id="{6765E13E-0F2E-EE4C-8956-4797D6BA83E8}" type="slidenum">
              <a:rPr kumimoji="0"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389586"/>
              <a:t>7</a:t>
            </a:fld>
            <a:endParaRPr kumimoji="0"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95427BE-04BF-934B-AE3A-2CB81A0553ED}"/>
              </a:ext>
            </a:extLst>
          </p:cNvPr>
          <p:cNvSpPr txBox="1"/>
          <p:nvPr/>
        </p:nvSpPr>
        <p:spPr>
          <a:xfrm>
            <a:off x="2032725" y="491433"/>
            <a:ext cx="4700326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役づくり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1min</a:t>
            </a:r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相談会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3min</a:t>
            </a:r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振り返り 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2min</a:t>
            </a:r>
            <a:endParaRPr kumimoji="0" lang="ja-JP" altLang="en-US" sz="1534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68EB6CF-95FE-6A40-961D-02C9BCF8DA2B}"/>
              </a:ext>
            </a:extLst>
          </p:cNvPr>
          <p:cNvSpPr txBox="1"/>
          <p:nvPr/>
        </p:nvSpPr>
        <p:spPr>
          <a:xfrm>
            <a:off x="1121206" y="1597557"/>
            <a:ext cx="579005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役割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F971AE7-58E6-6C4C-8A4A-23B894412F41}"/>
              </a:ext>
            </a:extLst>
          </p:cNvPr>
          <p:cNvSpPr txBox="1"/>
          <p:nvPr/>
        </p:nvSpPr>
        <p:spPr>
          <a:xfrm>
            <a:off x="1185974" y="3105502"/>
            <a:ext cx="1165704" cy="5645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</a:t>
            </a:r>
            <a:endParaRPr kumimoji="0" lang="en-US" altLang="ja-JP" sz="1534" b="1" dirty="0">
              <a:solidFill>
                <a:srgbClr val="44546A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53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ｷｬﾗｸﾀｰ設定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DE01BE7-8F1F-8247-85A6-FB273DB4FB80}"/>
              </a:ext>
            </a:extLst>
          </p:cNvPr>
          <p:cNvSpPr/>
          <p:nvPr/>
        </p:nvSpPr>
        <p:spPr>
          <a:xfrm>
            <a:off x="2032725" y="1597556"/>
            <a:ext cx="970019" cy="3146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r>
              <a:rPr kumimoji="0" lang="ja-JP" altLang="en-US" sz="1363" b="1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３人チーム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CC368E5-2027-5342-9E22-7FA897EE582E}"/>
              </a:ext>
            </a:extLst>
          </p:cNvPr>
          <p:cNvSpPr/>
          <p:nvPr/>
        </p:nvSpPr>
        <p:spPr>
          <a:xfrm>
            <a:off x="2032724" y="2155401"/>
            <a:ext cx="970019" cy="3146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r>
              <a:rPr kumimoji="0" lang="ja-JP" altLang="en-US" sz="1363" b="1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４人チーム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1B157BE-17FC-4343-93B8-42BB8EEDB95F}"/>
              </a:ext>
            </a:extLst>
          </p:cNvPr>
          <p:cNvSpPr txBox="1"/>
          <p:nvPr/>
        </p:nvSpPr>
        <p:spPr>
          <a:xfrm>
            <a:off x="3245605" y="1597557"/>
            <a:ext cx="1133644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相談者＝い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8E2F86E-A165-9D44-BB6B-B9BA9E8140C1}"/>
              </a:ext>
            </a:extLst>
          </p:cNvPr>
          <p:cNvSpPr txBox="1"/>
          <p:nvPr/>
        </p:nvSpPr>
        <p:spPr>
          <a:xfrm>
            <a:off x="4835225" y="1597557"/>
            <a:ext cx="1518364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新人看護師＝ろ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93AD03F-A3CA-C647-8253-55AD79029D60}"/>
              </a:ext>
            </a:extLst>
          </p:cNvPr>
          <p:cNvSpPr txBox="1"/>
          <p:nvPr/>
        </p:nvSpPr>
        <p:spPr>
          <a:xfrm>
            <a:off x="6781340" y="1597557"/>
            <a:ext cx="944489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精霊＝は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EAB6FD3-9A11-7144-9A00-DC905C3A70A6}"/>
              </a:ext>
            </a:extLst>
          </p:cNvPr>
          <p:cNvSpPr txBox="1"/>
          <p:nvPr/>
        </p:nvSpPr>
        <p:spPr>
          <a:xfrm>
            <a:off x="3250745" y="2155402"/>
            <a:ext cx="1133644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相談者＝い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DA1B649-142C-6A40-8D4C-9F74381A44FF}"/>
              </a:ext>
            </a:extLst>
          </p:cNvPr>
          <p:cNvSpPr txBox="1"/>
          <p:nvPr/>
        </p:nvSpPr>
        <p:spPr>
          <a:xfrm>
            <a:off x="4835225" y="2155402"/>
            <a:ext cx="1518364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新人看護師＝ろ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4404A9A-FA7A-4140-AE27-E5897E43E285}"/>
              </a:ext>
            </a:extLst>
          </p:cNvPr>
          <p:cNvSpPr txBox="1"/>
          <p:nvPr/>
        </p:nvSpPr>
        <p:spPr>
          <a:xfrm>
            <a:off x="6781340" y="2157814"/>
            <a:ext cx="1196161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精霊＝は・に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DCD4CC8-6BD6-7E43-8621-1BDC7B16EE89}"/>
              </a:ext>
            </a:extLst>
          </p:cNvPr>
          <p:cNvSpPr txBox="1"/>
          <p:nvPr/>
        </p:nvSpPr>
        <p:spPr>
          <a:xfrm>
            <a:off x="2747163" y="3134359"/>
            <a:ext cx="562975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性別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6A3026B-4ED8-2844-B4E6-3C91E70A5C20}"/>
              </a:ext>
            </a:extLst>
          </p:cNvPr>
          <p:cNvSpPr txBox="1"/>
          <p:nvPr/>
        </p:nvSpPr>
        <p:spPr>
          <a:xfrm>
            <a:off x="2750016" y="3498329"/>
            <a:ext cx="562975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年齢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8E92904-B25D-034E-9C3B-0083737CF55F}"/>
              </a:ext>
            </a:extLst>
          </p:cNvPr>
          <p:cNvSpPr txBox="1"/>
          <p:nvPr/>
        </p:nvSpPr>
        <p:spPr>
          <a:xfrm>
            <a:off x="2747164" y="3864760"/>
            <a:ext cx="941283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健康状態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037FB51-6CFC-2647-BF7B-72072BED1162}"/>
              </a:ext>
            </a:extLst>
          </p:cNvPr>
          <p:cNvSpPr txBox="1"/>
          <p:nvPr/>
        </p:nvSpPr>
        <p:spPr>
          <a:xfrm>
            <a:off x="3819641" y="3134359"/>
            <a:ext cx="2406108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♠・♣＝男性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	</a:t>
            </a:r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＝女性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64F5EBF-9C07-A241-B973-BBBB03E4D35B}"/>
              </a:ext>
            </a:extLst>
          </p:cNvPr>
          <p:cNvSpPr txBox="1"/>
          <p:nvPr/>
        </p:nvSpPr>
        <p:spPr>
          <a:xfrm>
            <a:off x="3819642" y="3498329"/>
            <a:ext cx="881973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数字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×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７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8D9B2E2-9EA1-6F43-BB08-4673068007E8}"/>
              </a:ext>
            </a:extLst>
          </p:cNvPr>
          <p:cNvSpPr txBox="1"/>
          <p:nvPr/>
        </p:nvSpPr>
        <p:spPr>
          <a:xfrm>
            <a:off x="3819641" y="3862299"/>
            <a:ext cx="4249881" cy="774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1〜3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＝学生　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4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7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＝公務員　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5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8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＝アパレル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6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9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＝ミュージシャン　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10〜13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＝高齢者（既に退職）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ジョーカー＝？？？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F8687FD-D064-BA4B-AD8C-56AD24BC9E21}"/>
              </a:ext>
            </a:extLst>
          </p:cNvPr>
          <p:cNvSpPr txBox="1"/>
          <p:nvPr/>
        </p:nvSpPr>
        <p:spPr>
          <a:xfrm>
            <a:off x="2747163" y="4706069"/>
            <a:ext cx="752129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相談事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154D2F2-97F4-C648-B5C7-3AE318B82B77}"/>
              </a:ext>
            </a:extLst>
          </p:cNvPr>
          <p:cNvSpPr txBox="1"/>
          <p:nvPr/>
        </p:nvSpPr>
        <p:spPr>
          <a:xfrm>
            <a:off x="3789365" y="4698468"/>
            <a:ext cx="1603324" cy="10015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＝目の不調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♠＝高血圧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＝お腹の不調</a:t>
            </a:r>
            <a:endParaRPr kumimoji="0" lang="en-US" altLang="ja-JP" sz="1477" dirty="0">
              <a:solidFill>
                <a:srgbClr val="FF0000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♣＝歯周病・虫歯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0744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263BBD-C93F-024A-A57D-B2E939D6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２巡目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90F78F-2549-6940-AB84-CF3B9156D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89586"/>
            <a:fld id="{6765E13E-0F2E-EE4C-8956-4797D6BA83E8}" type="slidenum">
              <a:rPr kumimoji="0"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389586"/>
              <a:t>8</a:t>
            </a:fld>
            <a:endParaRPr kumimoji="0"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95427BE-04BF-934B-AE3A-2CB81A0553ED}"/>
              </a:ext>
            </a:extLst>
          </p:cNvPr>
          <p:cNvSpPr txBox="1"/>
          <p:nvPr/>
        </p:nvSpPr>
        <p:spPr>
          <a:xfrm>
            <a:off x="2032725" y="491433"/>
            <a:ext cx="4700326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役づくり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1min</a:t>
            </a:r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相談会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3min</a:t>
            </a:r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振り返り 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2min</a:t>
            </a:r>
            <a:endParaRPr kumimoji="0" lang="ja-JP" altLang="en-US" sz="1534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68EB6CF-95FE-6A40-961D-02C9BCF8DA2B}"/>
              </a:ext>
            </a:extLst>
          </p:cNvPr>
          <p:cNvSpPr txBox="1"/>
          <p:nvPr/>
        </p:nvSpPr>
        <p:spPr>
          <a:xfrm>
            <a:off x="1121206" y="1597557"/>
            <a:ext cx="579005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役割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DE01BE7-8F1F-8247-85A6-FB273DB4FB80}"/>
              </a:ext>
            </a:extLst>
          </p:cNvPr>
          <p:cNvSpPr/>
          <p:nvPr/>
        </p:nvSpPr>
        <p:spPr>
          <a:xfrm>
            <a:off x="2032725" y="1597556"/>
            <a:ext cx="970019" cy="3146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r>
              <a:rPr kumimoji="0" lang="ja-JP" altLang="en-US" sz="1363" b="1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３人チーム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CC368E5-2027-5342-9E22-7FA897EE582E}"/>
              </a:ext>
            </a:extLst>
          </p:cNvPr>
          <p:cNvSpPr/>
          <p:nvPr/>
        </p:nvSpPr>
        <p:spPr>
          <a:xfrm>
            <a:off x="2032724" y="2155401"/>
            <a:ext cx="970019" cy="3146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r>
              <a:rPr kumimoji="0" lang="ja-JP" altLang="en-US" sz="1363" b="1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４人チーム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1B157BE-17FC-4343-93B8-42BB8EEDB95F}"/>
              </a:ext>
            </a:extLst>
          </p:cNvPr>
          <p:cNvSpPr txBox="1"/>
          <p:nvPr/>
        </p:nvSpPr>
        <p:spPr>
          <a:xfrm>
            <a:off x="3245606" y="1597557"/>
            <a:ext cx="1124026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相談者＝ろ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8E2F86E-A165-9D44-BB6B-B9BA9E8140C1}"/>
              </a:ext>
            </a:extLst>
          </p:cNvPr>
          <p:cNvSpPr txBox="1"/>
          <p:nvPr/>
        </p:nvSpPr>
        <p:spPr>
          <a:xfrm>
            <a:off x="4835227" y="1597557"/>
            <a:ext cx="1535998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新人看護師＝は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93AD03F-A3CA-C647-8253-55AD79029D60}"/>
              </a:ext>
            </a:extLst>
          </p:cNvPr>
          <p:cNvSpPr txBox="1"/>
          <p:nvPr/>
        </p:nvSpPr>
        <p:spPr>
          <a:xfrm>
            <a:off x="6781340" y="1597557"/>
            <a:ext cx="936475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精霊＝い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EAB6FD3-9A11-7144-9A00-DC905C3A70A6}"/>
              </a:ext>
            </a:extLst>
          </p:cNvPr>
          <p:cNvSpPr txBox="1"/>
          <p:nvPr/>
        </p:nvSpPr>
        <p:spPr>
          <a:xfrm>
            <a:off x="3250747" y="2155402"/>
            <a:ext cx="1124026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相談者＝ろ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DA1B649-142C-6A40-8D4C-9F74381A44FF}"/>
              </a:ext>
            </a:extLst>
          </p:cNvPr>
          <p:cNvSpPr txBox="1"/>
          <p:nvPr/>
        </p:nvSpPr>
        <p:spPr>
          <a:xfrm>
            <a:off x="4835226" y="2155402"/>
            <a:ext cx="1535998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新人看護師＝は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4404A9A-FA7A-4140-AE27-E5897E43E285}"/>
              </a:ext>
            </a:extLst>
          </p:cNvPr>
          <p:cNvSpPr txBox="1"/>
          <p:nvPr/>
        </p:nvSpPr>
        <p:spPr>
          <a:xfrm>
            <a:off x="6781339" y="2157814"/>
            <a:ext cx="1188146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精霊＝に・い</a:t>
            </a:r>
            <a:endParaRPr kumimoji="0" lang="en-US" altLang="ja-JP" sz="1534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D091497E-C250-7FC6-1F18-EF8AA0FEFE0C}"/>
              </a:ext>
            </a:extLst>
          </p:cNvPr>
          <p:cNvSpPr/>
          <p:nvPr/>
        </p:nvSpPr>
        <p:spPr>
          <a:xfrm>
            <a:off x="904011" y="2833842"/>
            <a:ext cx="7357347" cy="3108122"/>
          </a:xfrm>
          <a:prstGeom prst="roundRect">
            <a:avLst>
              <a:gd name="adj" fmla="val 6711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endParaRPr kumimoji="0" lang="ja-JP" altLang="en-US" sz="1534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5ECAB1-7CB8-355F-3941-BCA55A799BD2}"/>
              </a:ext>
            </a:extLst>
          </p:cNvPr>
          <p:cNvSpPr txBox="1"/>
          <p:nvPr/>
        </p:nvSpPr>
        <p:spPr>
          <a:xfrm>
            <a:off x="1185974" y="3105502"/>
            <a:ext cx="1165704" cy="5645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</a:t>
            </a:r>
            <a:endParaRPr kumimoji="0" lang="en-US" altLang="ja-JP" sz="1534" b="1" dirty="0">
              <a:solidFill>
                <a:srgbClr val="44546A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53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ｷｬﾗｸﾀｰ設定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B0C3FAD-82DE-44AE-B49E-21FAE02BBE73}"/>
              </a:ext>
            </a:extLst>
          </p:cNvPr>
          <p:cNvSpPr txBox="1"/>
          <p:nvPr/>
        </p:nvSpPr>
        <p:spPr>
          <a:xfrm>
            <a:off x="2747163" y="3134359"/>
            <a:ext cx="562975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性別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CC97E33-7C99-EE1B-8D5E-852E133D8A25}"/>
              </a:ext>
            </a:extLst>
          </p:cNvPr>
          <p:cNvSpPr txBox="1"/>
          <p:nvPr/>
        </p:nvSpPr>
        <p:spPr>
          <a:xfrm>
            <a:off x="2750016" y="3498329"/>
            <a:ext cx="562975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年齢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4C8B105-47F6-EACC-8AF1-3B2F25471611}"/>
              </a:ext>
            </a:extLst>
          </p:cNvPr>
          <p:cNvSpPr txBox="1"/>
          <p:nvPr/>
        </p:nvSpPr>
        <p:spPr>
          <a:xfrm>
            <a:off x="2747164" y="3864760"/>
            <a:ext cx="941283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健康状態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38D6ADA-52D2-F55C-046F-B397E14E9820}"/>
              </a:ext>
            </a:extLst>
          </p:cNvPr>
          <p:cNvSpPr txBox="1"/>
          <p:nvPr/>
        </p:nvSpPr>
        <p:spPr>
          <a:xfrm>
            <a:off x="3819641" y="3134359"/>
            <a:ext cx="2406108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♠・♣＝男性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	</a:t>
            </a:r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＝女性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A221276-24A3-5D2B-4E52-1EB19E9B1D53}"/>
              </a:ext>
            </a:extLst>
          </p:cNvPr>
          <p:cNvSpPr txBox="1"/>
          <p:nvPr/>
        </p:nvSpPr>
        <p:spPr>
          <a:xfrm>
            <a:off x="3819642" y="3498329"/>
            <a:ext cx="881973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数字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×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AD7BE9-BDFD-02A8-A966-385C8C6DC045}"/>
              </a:ext>
            </a:extLst>
          </p:cNvPr>
          <p:cNvSpPr txBox="1"/>
          <p:nvPr/>
        </p:nvSpPr>
        <p:spPr>
          <a:xfrm>
            <a:off x="3819641" y="3862299"/>
            <a:ext cx="4249881" cy="774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1〜3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＝学生　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4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7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＝公務員　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5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8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＝アパレル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6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9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＝ミュージシャン　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10〜13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＝高齢者（既に退職）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ジョーカー＝？？？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A7DA39-695B-6C6C-D7DF-C59FC977884E}"/>
              </a:ext>
            </a:extLst>
          </p:cNvPr>
          <p:cNvSpPr txBox="1"/>
          <p:nvPr/>
        </p:nvSpPr>
        <p:spPr>
          <a:xfrm>
            <a:off x="2747163" y="4706069"/>
            <a:ext cx="752129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03FE36-5EB8-FD69-D122-3C0470C8E882}"/>
              </a:ext>
            </a:extLst>
          </p:cNvPr>
          <p:cNvSpPr txBox="1"/>
          <p:nvPr/>
        </p:nvSpPr>
        <p:spPr>
          <a:xfrm>
            <a:off x="3789365" y="4698468"/>
            <a:ext cx="1603324" cy="10015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＝目の不調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♠＝高血圧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＝お腹の不調</a:t>
            </a:r>
            <a:endParaRPr kumimoji="0" lang="en-US" altLang="ja-JP" sz="1477" dirty="0">
              <a:solidFill>
                <a:srgbClr val="FF0000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♣＝歯周病・虫歯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7482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263BBD-C93F-024A-A57D-B2E939D6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３巡目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90F78F-2549-6940-AB84-CF3B9156D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89586"/>
            <a:fld id="{6765E13E-0F2E-EE4C-8956-4797D6BA83E8}" type="slidenum">
              <a:rPr kumimoji="0"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389586"/>
              <a:t>9</a:t>
            </a:fld>
            <a:endParaRPr kumimoji="0"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95427BE-04BF-934B-AE3A-2CB81A0553ED}"/>
              </a:ext>
            </a:extLst>
          </p:cNvPr>
          <p:cNvSpPr txBox="1"/>
          <p:nvPr/>
        </p:nvSpPr>
        <p:spPr>
          <a:xfrm>
            <a:off x="2032725" y="491433"/>
            <a:ext cx="4700326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役づくり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1min</a:t>
            </a:r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相談会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3min</a:t>
            </a:r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振り返り </a:t>
            </a:r>
            <a:r>
              <a:rPr kumimoji="0" lang="en-US" altLang="ja-JP" sz="1534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2min</a:t>
            </a:r>
            <a:endParaRPr kumimoji="0" lang="ja-JP" altLang="en-US" sz="1534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68EB6CF-95FE-6A40-961D-02C9BCF8DA2B}"/>
              </a:ext>
            </a:extLst>
          </p:cNvPr>
          <p:cNvSpPr txBox="1"/>
          <p:nvPr/>
        </p:nvSpPr>
        <p:spPr>
          <a:xfrm>
            <a:off x="1121206" y="1597557"/>
            <a:ext cx="579005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役割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DE01BE7-8F1F-8247-85A6-FB273DB4FB80}"/>
              </a:ext>
            </a:extLst>
          </p:cNvPr>
          <p:cNvSpPr/>
          <p:nvPr/>
        </p:nvSpPr>
        <p:spPr>
          <a:xfrm>
            <a:off x="2032725" y="1597556"/>
            <a:ext cx="970019" cy="3146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r>
              <a:rPr kumimoji="0" lang="ja-JP" altLang="en-US" sz="1363" b="1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３人チーム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CC368E5-2027-5342-9E22-7FA897EE582E}"/>
              </a:ext>
            </a:extLst>
          </p:cNvPr>
          <p:cNvSpPr/>
          <p:nvPr/>
        </p:nvSpPr>
        <p:spPr>
          <a:xfrm>
            <a:off x="2032724" y="2155401"/>
            <a:ext cx="970019" cy="3146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r>
              <a:rPr kumimoji="0" lang="ja-JP" altLang="en-US" sz="1363" b="1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４人チーム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1B157BE-17FC-4343-93B8-42BB8EEDB95F}"/>
              </a:ext>
            </a:extLst>
          </p:cNvPr>
          <p:cNvSpPr txBox="1"/>
          <p:nvPr/>
        </p:nvSpPr>
        <p:spPr>
          <a:xfrm>
            <a:off x="3245605" y="1597557"/>
            <a:ext cx="1141659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相談者＝は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8E2F86E-A165-9D44-BB6B-B9BA9E8140C1}"/>
              </a:ext>
            </a:extLst>
          </p:cNvPr>
          <p:cNvSpPr txBox="1"/>
          <p:nvPr/>
        </p:nvSpPr>
        <p:spPr>
          <a:xfrm>
            <a:off x="4835226" y="1597557"/>
            <a:ext cx="1527982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新人看護師＝い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93AD03F-A3CA-C647-8253-55AD79029D60}"/>
              </a:ext>
            </a:extLst>
          </p:cNvPr>
          <p:cNvSpPr txBox="1"/>
          <p:nvPr/>
        </p:nvSpPr>
        <p:spPr>
          <a:xfrm>
            <a:off x="6781340" y="1597557"/>
            <a:ext cx="926857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精霊＝ろ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EAB6FD3-9A11-7144-9A00-DC905C3A70A6}"/>
              </a:ext>
            </a:extLst>
          </p:cNvPr>
          <p:cNvSpPr txBox="1"/>
          <p:nvPr/>
        </p:nvSpPr>
        <p:spPr>
          <a:xfrm>
            <a:off x="3250746" y="2155402"/>
            <a:ext cx="1141659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相談者＝は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DA1B649-142C-6A40-8D4C-9F74381A44FF}"/>
              </a:ext>
            </a:extLst>
          </p:cNvPr>
          <p:cNvSpPr txBox="1"/>
          <p:nvPr/>
        </p:nvSpPr>
        <p:spPr>
          <a:xfrm>
            <a:off x="4835226" y="2155402"/>
            <a:ext cx="1521570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新人看護師＝に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4404A9A-FA7A-4140-AE27-E5897E43E285}"/>
              </a:ext>
            </a:extLst>
          </p:cNvPr>
          <p:cNvSpPr txBox="1"/>
          <p:nvPr/>
        </p:nvSpPr>
        <p:spPr>
          <a:xfrm>
            <a:off x="6781338" y="2157814"/>
            <a:ext cx="1184940" cy="32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精霊＝い・ろ</a:t>
            </a:r>
            <a:endParaRPr kumimoji="0" lang="en-US" altLang="ja-JP" sz="1534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388B3675-1AB5-732B-50FF-5D83D9C2AD82}"/>
              </a:ext>
            </a:extLst>
          </p:cNvPr>
          <p:cNvSpPr/>
          <p:nvPr/>
        </p:nvSpPr>
        <p:spPr>
          <a:xfrm>
            <a:off x="904011" y="2833842"/>
            <a:ext cx="7357347" cy="3108122"/>
          </a:xfrm>
          <a:prstGeom prst="roundRect">
            <a:avLst>
              <a:gd name="adj" fmla="val 6711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/>
            <a:endParaRPr kumimoji="0" lang="ja-JP" altLang="en-US" sz="1534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4997FCA-A77A-F81C-7916-3EA48D4A19B6}"/>
              </a:ext>
            </a:extLst>
          </p:cNvPr>
          <p:cNvSpPr txBox="1"/>
          <p:nvPr/>
        </p:nvSpPr>
        <p:spPr>
          <a:xfrm>
            <a:off x="1185974" y="3105502"/>
            <a:ext cx="1165704" cy="5645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53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</a:t>
            </a:r>
            <a:endParaRPr kumimoji="0" lang="en-US" altLang="ja-JP" sz="1534" b="1" dirty="0">
              <a:solidFill>
                <a:srgbClr val="44546A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534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ｷｬﾗｸﾀｰ設定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5012CB-9E05-AB6D-499C-7956E49845A0}"/>
              </a:ext>
            </a:extLst>
          </p:cNvPr>
          <p:cNvSpPr txBox="1"/>
          <p:nvPr/>
        </p:nvSpPr>
        <p:spPr>
          <a:xfrm>
            <a:off x="2747163" y="3134359"/>
            <a:ext cx="562975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性別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0A9E00-68F4-1EE2-2174-87C3051F8808}"/>
              </a:ext>
            </a:extLst>
          </p:cNvPr>
          <p:cNvSpPr txBox="1"/>
          <p:nvPr/>
        </p:nvSpPr>
        <p:spPr>
          <a:xfrm>
            <a:off x="2750016" y="3498329"/>
            <a:ext cx="562975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年齢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CDCCE94-3D9F-4090-184E-4E52C53D80B9}"/>
              </a:ext>
            </a:extLst>
          </p:cNvPr>
          <p:cNvSpPr txBox="1"/>
          <p:nvPr/>
        </p:nvSpPr>
        <p:spPr>
          <a:xfrm>
            <a:off x="2747164" y="3864760"/>
            <a:ext cx="941283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健康状態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C0066A9-41A0-F14F-A5C7-8EA48959B201}"/>
              </a:ext>
            </a:extLst>
          </p:cNvPr>
          <p:cNvSpPr txBox="1"/>
          <p:nvPr/>
        </p:nvSpPr>
        <p:spPr>
          <a:xfrm>
            <a:off x="3819641" y="3134359"/>
            <a:ext cx="2406108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♠・♣＝男性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	</a:t>
            </a:r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＝女性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745BD0-7C5D-5E20-7018-1AA4FCA0D1E1}"/>
              </a:ext>
            </a:extLst>
          </p:cNvPr>
          <p:cNvSpPr txBox="1"/>
          <p:nvPr/>
        </p:nvSpPr>
        <p:spPr>
          <a:xfrm>
            <a:off x="3819642" y="3498329"/>
            <a:ext cx="881973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数字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×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A05018A-1974-E58D-3B32-69F662782218}"/>
              </a:ext>
            </a:extLst>
          </p:cNvPr>
          <p:cNvSpPr txBox="1"/>
          <p:nvPr/>
        </p:nvSpPr>
        <p:spPr>
          <a:xfrm>
            <a:off x="3819641" y="3862299"/>
            <a:ext cx="4249881" cy="774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1〜3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＝学生　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4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7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＝公務員　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5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8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＝アパレル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6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9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＝ミュージシャン　</a:t>
            </a:r>
            <a:r>
              <a:rPr kumimoji="0" lang="en-US" altLang="ja-JP" sz="1477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10〜13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＝高齢者（既に退職）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ジョーカー＝？？？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A209C7-8905-8304-A4D2-581C32A7E194}"/>
              </a:ext>
            </a:extLst>
          </p:cNvPr>
          <p:cNvSpPr txBox="1"/>
          <p:nvPr/>
        </p:nvSpPr>
        <p:spPr>
          <a:xfrm>
            <a:off x="2747163" y="4706069"/>
            <a:ext cx="752129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15841C-92C4-E76B-2716-D86C78B6F155}"/>
              </a:ext>
            </a:extLst>
          </p:cNvPr>
          <p:cNvSpPr txBox="1"/>
          <p:nvPr/>
        </p:nvSpPr>
        <p:spPr>
          <a:xfrm>
            <a:off x="3789365" y="4698468"/>
            <a:ext cx="1603324" cy="10015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9586"/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＝目の不調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♠＝高血圧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＝お腹の不調</a:t>
            </a:r>
            <a:endParaRPr kumimoji="0" lang="en-US" altLang="ja-JP" sz="1477" dirty="0">
              <a:solidFill>
                <a:srgbClr val="FF0000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389586"/>
            <a:r>
              <a:rPr kumimoji="0" lang="ja-JP" altLang="en-US" sz="1477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♣＝歯周病・虫歯</a:t>
            </a:r>
            <a:endParaRPr kumimoji="0" lang="en-US" altLang="ja-JP" sz="1477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416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kumimoji="1" smtClean="0">
            <a:solidFill>
              <a:schemeClr val="tx1"/>
            </a:solidFill>
            <a:latin typeface="Yu Gothic UI" panose="020B0500000000000000" pitchFamily="34" charset="-128"/>
            <a:ea typeface="Yu Gothic UI" panose="020B0500000000000000" pitchFamily="34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>
            <a:latin typeface="Yu Gothic UI" panose="020B0500000000000000" pitchFamily="34" charset="-128"/>
            <a:ea typeface="Yu Gothic UI" panose="020B0500000000000000" pitchFamily="34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kumimoji="1" smtClean="0">
            <a:solidFill>
              <a:schemeClr val="tx1"/>
            </a:solidFill>
            <a:latin typeface="Yu Gothic UI" panose="020B0500000000000000" pitchFamily="34" charset="-128"/>
            <a:ea typeface="Yu Gothic UI" panose="020B0500000000000000" pitchFamily="34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spcBef>
            <a:spcPts val="600"/>
          </a:spcBef>
          <a:defRPr kumimoji="1" sz="2800" smtClean="0">
            <a:latin typeface="Meiryo" panose="020B0604030504040204" pitchFamily="34" charset="-128"/>
            <a:ea typeface="Meiryo" panose="020B0604030504040204" pitchFamily="34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2741</TotalTime>
  <Words>1022</Words>
  <Application>Microsoft Macintosh PowerPoint</Application>
  <PresentationFormat>画面に合わせる (4:3)</PresentationFormat>
  <Paragraphs>186</Paragraphs>
  <Slides>12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22" baseType="lpstr">
      <vt:lpstr>Hiragino Kaku Gothic Pro W3</vt:lpstr>
      <vt:lpstr>Yu Gothic UI</vt:lpstr>
      <vt:lpstr>Yu Gothic UI Light</vt:lpstr>
      <vt:lpstr>Meiryo</vt:lpstr>
      <vt:lpstr>游ゴシック</vt:lpstr>
      <vt:lpstr>Arial</vt:lpstr>
      <vt:lpstr>Calibri</vt:lpstr>
      <vt:lpstr>Wingdings</vt:lpstr>
      <vt:lpstr>Office テーマ</vt:lpstr>
      <vt:lpstr>1_Office テーマ</vt:lpstr>
      <vt:lpstr>コンサルテーションXXシリーズ  市民健康相談</vt:lpstr>
      <vt:lpstr>PowerPoint プレゼンテーション</vt:lpstr>
      <vt:lpstr>市民健康相談ゲーム</vt:lpstr>
      <vt:lpstr>ルール説明</vt:lpstr>
      <vt:lpstr>相談者のキャラクター設定</vt:lpstr>
      <vt:lpstr>ルール説明</vt:lpstr>
      <vt:lpstr>１巡目</vt:lpstr>
      <vt:lpstr>２巡目</vt:lpstr>
      <vt:lpstr>３巡目</vt:lpstr>
      <vt:lpstr>４巡目</vt:lpstr>
      <vt:lpstr>リフレクション ５分間</vt:lpstr>
      <vt:lpstr>まとめ、質疑応答</vt:lpstr>
    </vt:vector>
  </TitlesOfParts>
  <Company>京都大学農学研究科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末長 英里子</dc:creator>
  <cp:lastModifiedBy>suenaga.eriko.4j@ms.c.kyoto-u.ac.jp</cp:lastModifiedBy>
  <cp:revision>232</cp:revision>
  <cp:lastPrinted>2018-11-30T06:50:06Z</cp:lastPrinted>
  <dcterms:created xsi:type="dcterms:W3CDTF">2018-11-14T13:29:27Z</dcterms:created>
  <dcterms:modified xsi:type="dcterms:W3CDTF">2023-09-06T22:57:35Z</dcterms:modified>
</cp:coreProperties>
</file>