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</p:sldMasterIdLst>
  <p:notesMasterIdLst>
    <p:notesMasterId r:id="rId14"/>
  </p:notesMasterIdLst>
  <p:sldIdLst>
    <p:sldId id="1171" r:id="rId3"/>
    <p:sldId id="1170" r:id="rId4"/>
    <p:sldId id="1159" r:id="rId5"/>
    <p:sldId id="1160" r:id="rId6"/>
    <p:sldId id="1161" r:id="rId7"/>
    <p:sldId id="1162" r:id="rId8"/>
    <p:sldId id="1163" r:id="rId9"/>
    <p:sldId id="1165" r:id="rId10"/>
    <p:sldId id="1166" r:id="rId11"/>
    <p:sldId id="1167" r:id="rId12"/>
    <p:sldId id="1147" r:id="rId1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コンサルテーションXX会計相談" id="{CE3A664D-3C1A-F845-B392-2030E63DABDB}">
          <p14:sldIdLst>
            <p14:sldId id="1171"/>
            <p14:sldId id="1170"/>
            <p14:sldId id="1159"/>
            <p14:sldId id="1160"/>
            <p14:sldId id="1161"/>
            <p14:sldId id="1162"/>
            <p14:sldId id="1163"/>
            <p14:sldId id="1165"/>
            <p14:sldId id="1166"/>
            <p14:sldId id="1167"/>
            <p14:sldId id="11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末長 英里子" initials="末長" lastIdx="3" clrIdx="0">
    <p:extLst>
      <p:ext uri="{19B8F6BF-5375-455C-9EA6-DF929625EA0E}">
        <p15:presenceInfo xmlns:p15="http://schemas.microsoft.com/office/powerpoint/2012/main" userId="9a483010716aa985" providerId="Windows Live"/>
      </p:ext>
    </p:extLst>
  </p:cmAuthor>
  <p:cmAuthor id="2" name="Microsoft Office User" initials="MOU" lastIdx="2" clrIdx="1">
    <p:extLst>
      <p:ext uri="{19B8F6BF-5375-455C-9EA6-DF929625EA0E}">
        <p15:presenceInfo xmlns:p15="http://schemas.microsoft.com/office/powerpoint/2012/main" userId="Microsoft Office User" providerId="None"/>
      </p:ext>
    </p:extLst>
  </p:cmAuthor>
  <p:cmAuthor id="3" name="末長 英里子" initials="末長 [2]" lastIdx="10" clrIdx="2">
    <p:extLst>
      <p:ext uri="{19B8F6BF-5375-455C-9EA6-DF929625EA0E}">
        <p15:presenceInfo xmlns:p15="http://schemas.microsoft.com/office/powerpoint/2012/main" userId="S::suenaga@kyotounivcoop.onmicrosoft.com::14c259e2-a52c-492d-8177-9c25354da3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FBED"/>
    <a:srgbClr val="FFE5D9"/>
    <a:srgbClr val="FFFFFF"/>
    <a:srgbClr val="000000"/>
    <a:srgbClr val="E2F0D9"/>
    <a:srgbClr val="FF8AD8"/>
    <a:srgbClr val="FFDAE8"/>
    <a:srgbClr val="FFCADD"/>
    <a:srgbClr val="4ACAFB"/>
    <a:srgbClr val="1EF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3"/>
    <p:restoredTop sz="96301"/>
  </p:normalViewPr>
  <p:slideViewPr>
    <p:cSldViewPr snapToGrid="0" snapToObjects="1">
      <p:cViewPr varScale="1">
        <p:scale>
          <a:sx n="117" d="100"/>
          <a:sy n="117" d="100"/>
        </p:scale>
        <p:origin x="1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05556-4058-864A-8C96-4330EDBCE985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EC344-3BAC-C44F-887F-D9CF76DBED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80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854199"/>
            <a:ext cx="8420100" cy="1923322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4122280"/>
            <a:ext cx="7429500" cy="113551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41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3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542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322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688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4E78B-FDB3-0145-B3A4-A06F99698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F803E1F-2ED8-DA4B-897A-8CCFEA315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393D0F-26B9-254B-8447-C056F53E4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A05EE4-9BD2-9148-831F-77AFD4F7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4AEBB7-1C58-414B-B03B-CE775582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09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7D3B3A-9FCD-084E-AF4C-467666BC3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9320B0-A06C-E64B-8B85-7EC0855BC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E9BE64-BD38-4F43-AFA9-A2A49EDA1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9CC308-67C3-D94A-9823-8EE02F830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164963-D585-CE4C-9C4F-21877671B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143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9EC47-91FA-1D45-AE07-CDC946C1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525C44-91D7-424D-9680-644D2540B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656665-7FBB-6C4F-AFE4-9BFB3B6EF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72CF13-7F35-F943-8ED2-904488F6E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D877BD-A19E-A145-B082-F6555BD1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241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93B9BD-BDC7-0641-AFDA-7389D18E6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7A6373-6461-9644-AE5D-175E1DD82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8F73A5-A393-B845-A9FB-A5F2BE4BB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84F0EC-BB03-D14B-9D3D-9B6ABB1E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EADE81-A285-454B-A45D-F1E0B277B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E30D2-01CB-4047-989B-8E97AD081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691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2F4AA9-FE56-C040-866C-806A9091D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1CBA6F-C43D-4642-B74F-702F34A57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79B565-36EF-1341-9C05-74807DA0E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20F50F-A3CE-BA4C-8BB7-7EFE205F7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231E123-320B-E541-927A-6EF85A18D7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3A0C01-CEA4-7B46-9F74-8AA9FA5F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51E718-73F9-8C45-80B1-ECDFCC461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B017F9-BCD7-8E42-821C-9028B260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140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2E679C-AFE9-2946-A09D-920C46E06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6A9F86-A471-A44E-BC57-9187F387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9E7742-EFE3-4A4F-AD37-145C662F2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58E9F7-D2DE-8A4D-87FE-F2083201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11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E4829D-B46E-7549-A286-3F7DA1733ED1}"/>
              </a:ext>
            </a:extLst>
          </p:cNvPr>
          <p:cNvSpPr/>
          <p:nvPr userDrawn="1"/>
        </p:nvSpPr>
        <p:spPr>
          <a:xfrm>
            <a:off x="-11575" y="-13314"/>
            <a:ext cx="208344" cy="8069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475" y="90224"/>
            <a:ext cx="9086127" cy="64553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475" y="1015999"/>
            <a:ext cx="9086127" cy="51826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9B142307-3880-754F-A76E-8D20153E3912}"/>
              </a:ext>
            </a:extLst>
          </p:cNvPr>
          <p:cNvCxnSpPr>
            <a:cxnSpLocks/>
          </p:cNvCxnSpPr>
          <p:nvPr userDrawn="1"/>
        </p:nvCxnSpPr>
        <p:spPr>
          <a:xfrm flipV="1">
            <a:off x="9160103" y="193183"/>
            <a:ext cx="0" cy="542571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349EA11-B096-FE41-B7A8-12FE5666D62E}"/>
              </a:ext>
            </a:extLst>
          </p:cNvPr>
          <p:cNvCxnSpPr>
            <a:cxnSpLocks/>
          </p:cNvCxnSpPr>
          <p:nvPr userDrawn="1"/>
        </p:nvCxnSpPr>
        <p:spPr>
          <a:xfrm>
            <a:off x="9160103" y="735754"/>
            <a:ext cx="557215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円弧 17">
            <a:extLst>
              <a:ext uri="{FF2B5EF4-FFF2-40B4-BE49-F238E27FC236}">
                <a16:creationId xmlns:a16="http://schemas.microsoft.com/office/drawing/2014/main" id="{D0470F26-B938-1D4C-AA25-226E78186B73}"/>
              </a:ext>
            </a:extLst>
          </p:cNvPr>
          <p:cNvSpPr/>
          <p:nvPr userDrawn="1"/>
        </p:nvSpPr>
        <p:spPr>
          <a:xfrm rot="10800000">
            <a:off x="9275184" y="-128984"/>
            <a:ext cx="728112" cy="724616"/>
          </a:xfrm>
          <a:prstGeom prst="arc">
            <a:avLst>
              <a:gd name="adj1" fmla="val 16352967"/>
              <a:gd name="adj2" fmla="val 20907049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78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3369C8D-C554-254D-BEB6-9FD4AFC8E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9D59F9-EFD4-D54E-A605-0B5AD1630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171788-0C25-FF45-A890-4275555EB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6475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4AA7D-78A6-844F-B418-6AD4DB19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50748A-EA60-4947-A110-6921A8C30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449F95-5046-FB4D-BFEC-90D513D38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231A3F-01D1-0642-AB14-276F7B78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E673A6-C1B6-9A4D-A23A-9D560E5A8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A1B409-1698-1D4B-AF22-5ACE87AC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074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CE77AF-7545-5043-9EAB-C85E25FF6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EFC696F-A6E7-FA44-9EE1-07E75848A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AF8169-4F51-BF40-97E1-586731F87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F870E8-75A2-CB4D-904C-CE633F17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55128F-DDA8-C64C-9EAF-9516B6CB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95DB6E-9600-E74D-9410-1A1D13EF9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22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F6CF65-8BE7-5348-8C0F-0F08C8B72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B7D8E1-A3C3-A241-ABDB-0AC2EE373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5AC1B3-EA29-BA4D-9F7F-18846EF7C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84B67F-00FA-0C44-A292-27403084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78F6A4-F489-BA44-B160-10C98C59B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13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EB134E-6EB0-E14E-8143-6FCCC7F55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263950-A9C8-8B41-9727-2B4F8B794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C45C86-9961-A546-9BAC-3BBDAA94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4865FD-D245-DA46-829F-D3A974ED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888A82-E041-844A-9E9C-4C460D12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18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E4829D-B46E-7549-A286-3F7DA1733ED1}"/>
              </a:ext>
            </a:extLst>
          </p:cNvPr>
          <p:cNvSpPr/>
          <p:nvPr userDrawn="1"/>
        </p:nvSpPr>
        <p:spPr>
          <a:xfrm>
            <a:off x="-11575" y="-13314"/>
            <a:ext cx="208344" cy="8069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475" y="90224"/>
            <a:ext cx="9086127" cy="64553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475" y="1015999"/>
            <a:ext cx="9086127" cy="51826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9119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B4C887-6001-EF4D-A495-F85D32DE6DB4}"/>
              </a:ext>
            </a:extLst>
          </p:cNvPr>
          <p:cNvSpPr/>
          <p:nvPr userDrawn="1"/>
        </p:nvSpPr>
        <p:spPr>
          <a:xfrm>
            <a:off x="-11575" y="2312233"/>
            <a:ext cx="312517" cy="22335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2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7" y="2587368"/>
            <a:ext cx="8543925" cy="1683264"/>
          </a:xfrm>
        </p:spPr>
        <p:txBody>
          <a:bodyPr anchor="ctr">
            <a:normAutofit/>
          </a:bodyPr>
          <a:lstStyle>
            <a:lvl1pPr algn="ctr">
              <a:defRPr sz="36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5047062"/>
            <a:ext cx="8543925" cy="55879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169F8338-F139-AE51-0427-7A869DA473F7}"/>
              </a:ext>
            </a:extLst>
          </p:cNvPr>
          <p:cNvCxnSpPr>
            <a:cxnSpLocks/>
          </p:cNvCxnSpPr>
          <p:nvPr userDrawn="1"/>
        </p:nvCxnSpPr>
        <p:spPr>
          <a:xfrm flipV="1">
            <a:off x="9160103" y="193183"/>
            <a:ext cx="0" cy="542571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16746317-8318-FDCE-D2C1-127C17E94C35}"/>
              </a:ext>
            </a:extLst>
          </p:cNvPr>
          <p:cNvCxnSpPr>
            <a:cxnSpLocks/>
          </p:cNvCxnSpPr>
          <p:nvPr userDrawn="1"/>
        </p:nvCxnSpPr>
        <p:spPr>
          <a:xfrm>
            <a:off x="9160103" y="735754"/>
            <a:ext cx="557215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円弧 8">
            <a:extLst>
              <a:ext uri="{FF2B5EF4-FFF2-40B4-BE49-F238E27FC236}">
                <a16:creationId xmlns:a16="http://schemas.microsoft.com/office/drawing/2014/main" id="{21D6CE2F-F617-201A-D82D-0E249595553A}"/>
              </a:ext>
            </a:extLst>
          </p:cNvPr>
          <p:cNvSpPr/>
          <p:nvPr userDrawn="1"/>
        </p:nvSpPr>
        <p:spPr>
          <a:xfrm rot="10800000">
            <a:off x="9275184" y="-128984"/>
            <a:ext cx="728112" cy="724616"/>
          </a:xfrm>
          <a:prstGeom prst="arc">
            <a:avLst>
              <a:gd name="adj1" fmla="val 16352967"/>
              <a:gd name="adj2" fmla="val 20907049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72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B4C887-6001-EF4D-A495-F85D32DE6DB4}"/>
              </a:ext>
            </a:extLst>
          </p:cNvPr>
          <p:cNvSpPr/>
          <p:nvPr userDrawn="1"/>
        </p:nvSpPr>
        <p:spPr>
          <a:xfrm>
            <a:off x="-11575" y="2312233"/>
            <a:ext cx="312517" cy="22335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2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7" y="2587368"/>
            <a:ext cx="8543925" cy="1683264"/>
          </a:xfrm>
        </p:spPr>
        <p:txBody>
          <a:bodyPr anchor="ctr">
            <a:normAutofit/>
          </a:bodyPr>
          <a:lstStyle>
            <a:lvl1pPr algn="ctr">
              <a:defRPr sz="36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5047062"/>
            <a:ext cx="8543925" cy="55879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75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55817E-30DC-4D4B-93CB-9ED45FCBFA3F}"/>
              </a:ext>
            </a:extLst>
          </p:cNvPr>
          <p:cNvCxnSpPr>
            <a:cxnSpLocks/>
          </p:cNvCxnSpPr>
          <p:nvPr userDrawn="1"/>
        </p:nvCxnSpPr>
        <p:spPr>
          <a:xfrm>
            <a:off x="196770" y="963495"/>
            <a:ext cx="9537539" cy="0"/>
          </a:xfrm>
          <a:prstGeom prst="line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91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49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33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42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475" y="102658"/>
            <a:ext cx="9086127" cy="645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475" y="1058780"/>
            <a:ext cx="9086127" cy="5139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4914" y="6356351"/>
            <a:ext cx="46761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7464" y="6356351"/>
            <a:ext cx="1731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5E13E-0F2E-EE4C-8956-4797D6BA8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E1DB79-2572-4D43-8062-F9C323081010}"/>
              </a:ext>
            </a:extLst>
          </p:cNvPr>
          <p:cNvSpPr txBox="1"/>
          <p:nvPr userDrawn="1"/>
        </p:nvSpPr>
        <p:spPr>
          <a:xfrm>
            <a:off x="203394" y="6443270"/>
            <a:ext cx="10550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dirty="0">
                <a:latin typeface="+mn-ea"/>
                <a:ea typeface="+mn-ea"/>
              </a:rPr>
              <a:t>2022, </a:t>
            </a:r>
            <a:r>
              <a:rPr kumimoji="1" lang="en-US" altLang="ja-JP" sz="1100" dirty="0" err="1">
                <a:latin typeface="+mn-ea"/>
                <a:ea typeface="+mn-ea"/>
              </a:rPr>
              <a:t>Rengyo</a:t>
            </a:r>
            <a:endParaRPr kumimoji="1" lang="ja-JP" altLang="en-US" sz="110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9160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6" r:id="rId3"/>
    <p:sldLayoutId id="2147483675" r:id="rId4"/>
    <p:sldLayoutId id="2147483697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b="0" i="0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000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>
              <a:lumMod val="85000"/>
              <a:lumOff val="15000"/>
            </a:schemeClr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85B893-E1DD-974D-9854-2330EBE0B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9BBFFD-1D7B-DC40-B031-BB992A351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6C359-3D42-0242-8B47-B53C19DDCF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D00A2-00A8-504E-AA89-CE5FCD0D02E3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DED531-93D5-DF4F-94AB-B7585B72A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8758C3-E3BE-3643-8D34-7E1FC875DB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38E9F-48DF-0844-B7E9-63900A71E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2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93E64-5DB2-5F48-8346-34A28F69F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コンサルテーション</a:t>
            </a:r>
            <a:r>
              <a:rPr lang="en-US" altLang="ja-JP" dirty="0"/>
              <a:t>XX</a:t>
            </a:r>
            <a:r>
              <a:rPr lang="ja-JP" altLang="en-US"/>
              <a:t>シリーズ</a:t>
            </a:r>
            <a:br>
              <a:rPr lang="en-US" altLang="ja-JP" dirty="0"/>
            </a:br>
            <a:r>
              <a:rPr lang="ja-JP" altLang="en-US"/>
              <a:t>よろず会計相談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A9F4C2-8472-AA4E-A6A2-D2E906B9D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4888" y="4621428"/>
            <a:ext cx="7886700" cy="984429"/>
          </a:xfrm>
        </p:spPr>
        <p:txBody>
          <a:bodyPr>
            <a:normAutofit/>
          </a:bodyPr>
          <a:lstStyle/>
          <a:p>
            <a:pPr algn="r">
              <a:spcBef>
                <a:spcPts val="300"/>
              </a:spcBef>
            </a:pPr>
            <a:r>
              <a:rPr lang="ja-JP" altLang="en-US" sz="1400"/>
              <a:t>蓮行</a:t>
            </a:r>
            <a:endParaRPr lang="en-US" altLang="ja-JP" sz="1400" dirty="0"/>
          </a:p>
          <a:p>
            <a:pPr algn="r">
              <a:spcBef>
                <a:spcPts val="300"/>
              </a:spcBef>
            </a:pPr>
            <a:r>
              <a:rPr lang="ja-JP" altLang="en-US" sz="1400"/>
              <a:t>作成　</a:t>
            </a:r>
            <a:r>
              <a:rPr lang="en-US" altLang="ja-JP" sz="1400" dirty="0"/>
              <a:t>2020/12/1</a:t>
            </a:r>
            <a:endParaRPr lang="ja-JP" altLang="en-US" sz="14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CC4415-AE3B-0446-B3D7-8B9FBC576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5265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C368E5-2027-5342-9E22-7FA897EE582E}"/>
              </a:ext>
            </a:extLst>
          </p:cNvPr>
          <p:cNvSpPr/>
          <p:nvPr/>
        </p:nvSpPr>
        <p:spPr>
          <a:xfrm>
            <a:off x="1368357" y="1300928"/>
            <a:ext cx="906086" cy="3409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477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４人組</a:t>
            </a: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DD41A9E0-1F26-044B-B6B9-4452F0B394C3}"/>
              </a:ext>
            </a:extLst>
          </p:cNvPr>
          <p:cNvSpPr/>
          <p:nvPr/>
        </p:nvSpPr>
        <p:spPr>
          <a:xfrm>
            <a:off x="409936" y="2152502"/>
            <a:ext cx="9086127" cy="3882537"/>
          </a:xfrm>
          <a:prstGeom prst="roundRect">
            <a:avLst>
              <a:gd name="adj" fmla="val 6711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78C218D4-78C3-D84D-BF94-5F046EE46CEB}"/>
              </a:ext>
            </a:extLst>
          </p:cNvPr>
          <p:cNvSpPr/>
          <p:nvPr/>
        </p:nvSpPr>
        <p:spPr>
          <a:xfrm>
            <a:off x="1210154" y="2357237"/>
            <a:ext cx="1431498" cy="7352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C263BBD-C93F-024A-A57D-B2E939D6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４巡目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90F78F-2549-6940-AB84-CF3B9156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10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427BE-04BF-934B-AE3A-2CB81A0553ED}"/>
              </a:ext>
            </a:extLst>
          </p:cNvPr>
          <p:cNvSpPr txBox="1"/>
          <p:nvPr/>
        </p:nvSpPr>
        <p:spPr>
          <a:xfrm>
            <a:off x="2202118" y="246635"/>
            <a:ext cx="5069016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役づくり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1min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相談会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3min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振り返り 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2min</a:t>
            </a:r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8EB6CF-95FE-6A40-961D-02C9BCF8DA2B}"/>
              </a:ext>
            </a:extLst>
          </p:cNvPr>
          <p:cNvSpPr txBox="1"/>
          <p:nvPr/>
        </p:nvSpPr>
        <p:spPr>
          <a:xfrm>
            <a:off x="572267" y="1297335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役割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F971AE7-58E6-6C4C-8A4A-23B894412F41}"/>
              </a:ext>
            </a:extLst>
          </p:cNvPr>
          <p:cNvSpPr txBox="1"/>
          <p:nvPr/>
        </p:nvSpPr>
        <p:spPr>
          <a:xfrm>
            <a:off x="624143" y="2281436"/>
            <a:ext cx="1245854" cy="603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</a:t>
            </a:r>
            <a:endParaRPr lang="en-US" altLang="ja-JP" sz="1662" b="1" dirty="0">
              <a:solidFill>
                <a:srgbClr val="44546A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ｷｬﾗｸﾀｰ設定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1B157BE-17FC-4343-93B8-42BB8EEDB95F}"/>
              </a:ext>
            </a:extLst>
          </p:cNvPr>
          <p:cNvSpPr txBox="1"/>
          <p:nvPr/>
        </p:nvSpPr>
        <p:spPr>
          <a:xfrm>
            <a:off x="2490918" y="1297335"/>
            <a:ext cx="119936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8E2F86E-A165-9D44-BB6B-B9BA9E8140C1}"/>
              </a:ext>
            </a:extLst>
          </p:cNvPr>
          <p:cNvSpPr txBox="1"/>
          <p:nvPr/>
        </p:nvSpPr>
        <p:spPr>
          <a:xfrm>
            <a:off x="3949173" y="1297335"/>
            <a:ext cx="164660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若手会計士＝は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93AD03F-A3CA-C647-8253-55AD79029D60}"/>
              </a:ext>
            </a:extLst>
          </p:cNvPr>
          <p:cNvSpPr txBox="1"/>
          <p:nvPr/>
        </p:nvSpPr>
        <p:spPr>
          <a:xfrm>
            <a:off x="8180146" y="1297335"/>
            <a:ext cx="997389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精霊＝い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DCD4CC8-6BD6-7E43-8621-1BDC7B16EE89}"/>
              </a:ext>
            </a:extLst>
          </p:cNvPr>
          <p:cNvSpPr txBox="1"/>
          <p:nvPr/>
        </p:nvSpPr>
        <p:spPr>
          <a:xfrm>
            <a:off x="3231272" y="2543337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6A3026B-4ED8-2844-B4E6-3C91E70A5C20}"/>
              </a:ext>
            </a:extLst>
          </p:cNvPr>
          <p:cNvSpPr txBox="1"/>
          <p:nvPr/>
        </p:nvSpPr>
        <p:spPr>
          <a:xfrm>
            <a:off x="3234362" y="2937638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8E92904-B25D-034E-9C3B-0083737CF55F}"/>
              </a:ext>
            </a:extLst>
          </p:cNvPr>
          <p:cNvSpPr txBox="1"/>
          <p:nvPr/>
        </p:nvSpPr>
        <p:spPr>
          <a:xfrm>
            <a:off x="3231273" y="333460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職業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037FB51-6CFC-2647-BF7B-72072BED1162}"/>
              </a:ext>
            </a:extLst>
          </p:cNvPr>
          <p:cNvSpPr txBox="1"/>
          <p:nvPr/>
        </p:nvSpPr>
        <p:spPr>
          <a:xfrm>
            <a:off x="4393123" y="2543337"/>
            <a:ext cx="462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♠・♣＝生物学上の男性　</a:t>
            </a:r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＝生物学上の女性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64F5EBF-9C07-A241-B973-BBBB03E4D35B}"/>
              </a:ext>
            </a:extLst>
          </p:cNvPr>
          <p:cNvSpPr txBox="1"/>
          <p:nvPr/>
        </p:nvSpPr>
        <p:spPr>
          <a:xfrm>
            <a:off x="4393124" y="2937638"/>
            <a:ext cx="97013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×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8D9B2E2-9EA1-6F43-BB08-4673068007E8}"/>
              </a:ext>
            </a:extLst>
          </p:cNvPr>
          <p:cNvSpPr txBox="1"/>
          <p:nvPr/>
        </p:nvSpPr>
        <p:spPr>
          <a:xfrm>
            <a:off x="4393123" y="3331939"/>
            <a:ext cx="3097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　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4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13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＝芸術家　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5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＝農業　</a:t>
            </a:r>
            <a:r>
              <a:rPr lang="ja-JP" altLang="en-US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11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7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＝製造業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＝飲食業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F8687FD-D064-BA4B-AD8C-56AD24BC9E21}"/>
              </a:ext>
            </a:extLst>
          </p:cNvPr>
          <p:cNvSpPr txBox="1"/>
          <p:nvPr/>
        </p:nvSpPr>
        <p:spPr>
          <a:xfrm>
            <a:off x="3231272" y="4513309"/>
            <a:ext cx="8242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154D2F2-97F4-C648-B5C7-3AE318B82B77}"/>
              </a:ext>
            </a:extLst>
          </p:cNvPr>
          <p:cNvSpPr txBox="1"/>
          <p:nvPr/>
        </p:nvSpPr>
        <p:spPr>
          <a:xfrm>
            <a:off x="4360324" y="4505075"/>
            <a:ext cx="20890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＝起業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♠＝事業承継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/ M&amp;A</a:t>
            </a:r>
          </a:p>
          <a:p>
            <a:pPr defTabSz="422041"/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＝アルバイト雇用</a:t>
            </a:r>
            <a:endParaRPr lang="en-US" altLang="ja-JP" sz="1600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♣＝お金とは何か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…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A593EBA-2D56-65A1-E734-DB332F539DC9}"/>
              </a:ext>
            </a:extLst>
          </p:cNvPr>
          <p:cNvSpPr/>
          <p:nvPr/>
        </p:nvSpPr>
        <p:spPr>
          <a:xfrm>
            <a:off x="2132546" y="2537929"/>
            <a:ext cx="824265" cy="16250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17B35D-12C2-0044-0B9D-FDAF048E07AE}"/>
              </a:ext>
            </a:extLst>
          </p:cNvPr>
          <p:cNvSpPr/>
          <p:nvPr/>
        </p:nvSpPr>
        <p:spPr>
          <a:xfrm>
            <a:off x="2132546" y="4501515"/>
            <a:ext cx="824265" cy="10807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BB5EBC-5990-5B7D-4AB2-61A39B655C2F}"/>
              </a:ext>
            </a:extLst>
          </p:cNvPr>
          <p:cNvSpPr txBox="1"/>
          <p:nvPr/>
        </p:nvSpPr>
        <p:spPr>
          <a:xfrm>
            <a:off x="5822606" y="1297335"/>
            <a:ext cx="2114681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会計事務所所長＝に</a:t>
            </a:r>
          </a:p>
        </p:txBody>
      </p:sp>
    </p:spTree>
    <p:extLst>
      <p:ext uri="{BB962C8B-B14F-4D97-AF65-F5344CB8AC3E}">
        <p14:creationId xmlns:p14="http://schemas.microsoft.com/office/powerpoint/2010/main" val="530591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155AD-46C8-5A4E-A85D-A8DE6ECAC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リフレクション</a:t>
            </a:r>
            <a:r>
              <a:rPr kumimoji="1" lang="en-US" altLang="ja-JP" dirty="0"/>
              <a:t> </a:t>
            </a:r>
            <a:r>
              <a:rPr kumimoji="1" lang="ja-JP" altLang="en-US"/>
              <a:t>５分間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94575A-8455-4D48-9E50-A32FC4730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11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AB6DF0B-2CB8-A304-4750-BE991886E13F}"/>
              </a:ext>
            </a:extLst>
          </p:cNvPr>
          <p:cNvSpPr txBox="1"/>
          <p:nvPr/>
        </p:nvSpPr>
        <p:spPr>
          <a:xfrm>
            <a:off x="1852678" y="4101355"/>
            <a:ext cx="61911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cap="all" spc="-75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これまでに行った全ての相談を踏まえて振り返り、感想や意見交換</a:t>
            </a:r>
            <a:endParaRPr kumimoji="1" lang="ja-JP" altLang="en-US" sz="160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08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ACD4B67-08AF-6F41-96E2-D3CB8DB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2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5256E62-8575-CC4F-A892-175EAFFA2E4B}"/>
              </a:ext>
            </a:extLst>
          </p:cNvPr>
          <p:cNvSpPr txBox="1">
            <a:spLocks/>
          </p:cNvSpPr>
          <p:nvPr/>
        </p:nvSpPr>
        <p:spPr>
          <a:xfrm>
            <a:off x="1562834" y="2226710"/>
            <a:ext cx="6780335" cy="2419350"/>
          </a:xfrm>
          <a:prstGeom prst="rect">
            <a:avLst/>
          </a:prstGeom>
        </p:spPr>
        <p:txBody>
          <a:bodyPr vert="horz" lIns="63305" tIns="31652" rIns="63305" bIns="31652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844083">
              <a:spcBef>
                <a:spcPct val="20000"/>
              </a:spcBef>
              <a:spcAft>
                <a:spcPts val="415"/>
              </a:spcAft>
              <a:buNone/>
            </a:pPr>
            <a:endParaRPr lang="ja-JP" altLang="en-US" sz="2492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indent="0" algn="ctr" defTabSz="844083">
              <a:spcBef>
                <a:spcPct val="20000"/>
              </a:spcBef>
              <a:spcAft>
                <a:spcPts val="415"/>
              </a:spcAft>
              <a:buNone/>
            </a:pPr>
            <a:r>
              <a:rPr lang="ja-JP" altLang="en-US" sz="2492">
                <a:solidFill>
                  <a:prstClr val="black">
                    <a:lumMod val="85000"/>
                    <a:lumOff val="15000"/>
                  </a:prstClr>
                </a:solidFill>
              </a:rPr>
              <a:t>演劇の３要素</a:t>
            </a:r>
            <a:endParaRPr lang="en-US" altLang="ja-JP" sz="2492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indent="0" algn="ctr" defTabSz="844083">
              <a:spcBef>
                <a:spcPct val="20000"/>
              </a:spcBef>
              <a:spcAft>
                <a:spcPts val="415"/>
              </a:spcAft>
              <a:buNone/>
            </a:pPr>
            <a:r>
              <a:rPr lang="ja-JP" altLang="en-US" sz="2492" b="1">
                <a:solidFill>
                  <a:prstClr val="black">
                    <a:lumMod val="85000"/>
                    <a:lumOff val="15000"/>
                  </a:prstClr>
                </a:solidFill>
              </a:rPr>
              <a:t>①人物　②時空　③事件</a:t>
            </a:r>
            <a:endParaRPr lang="en-US" altLang="ja-JP" sz="2492" b="1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indent="0" algn="ctr" defTabSz="844083">
              <a:spcBef>
                <a:spcPct val="20000"/>
              </a:spcBef>
              <a:spcAft>
                <a:spcPts val="415"/>
              </a:spcAft>
              <a:buNone/>
            </a:pPr>
            <a:r>
              <a:rPr lang="ja-JP" altLang="en-US" sz="2492">
                <a:solidFill>
                  <a:prstClr val="black">
                    <a:lumMod val="85000"/>
                    <a:lumOff val="15000"/>
                  </a:prstClr>
                </a:solidFill>
              </a:rPr>
              <a:t>を利用した即興型演劇ワークショップ</a:t>
            </a:r>
            <a:endParaRPr lang="en-US" altLang="ja-JP" sz="1846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211021" indent="-211021" defTabSz="844083">
              <a:spcBef>
                <a:spcPts val="923"/>
              </a:spcBef>
            </a:pPr>
            <a:endParaRPr lang="ja-JP" altLang="en-US" sz="1846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42540A2-677B-614A-B3E6-C22F670A9CDA}"/>
              </a:ext>
            </a:extLst>
          </p:cNvPr>
          <p:cNvSpPr txBox="1">
            <a:spLocks/>
          </p:cNvSpPr>
          <p:nvPr/>
        </p:nvSpPr>
        <p:spPr>
          <a:xfrm>
            <a:off x="1187694" y="4866206"/>
            <a:ext cx="7530612" cy="91800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84406" tIns="42203" rIns="84406" bIns="42203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2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6169" indent="-287223" defTabSz="422041">
              <a:buFont typeface="Wingdings" pitchFamily="2" charset="2"/>
              <a:buChar char="Ø"/>
            </a:pPr>
            <a:r>
              <a:rPr lang="ja-JP" altLang="en-US" sz="1292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科研費挑戦的萌芽研究</a:t>
            </a:r>
            <a:r>
              <a:rPr lang="en-US" altLang="ja-JP" sz="1292" b="0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2016-2018, </a:t>
            </a:r>
            <a:r>
              <a:rPr lang="ja-JP" altLang="en-US" sz="1292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代表</a:t>
            </a:r>
            <a:r>
              <a:rPr lang="en-US" altLang="ja-JP" sz="1292" b="0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: </a:t>
            </a:r>
            <a:r>
              <a:rPr lang="ja-JP" altLang="en-US" sz="1292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蓮行</a:t>
            </a:r>
            <a:r>
              <a:rPr lang="en-US" altLang="ja-JP" sz="1292" b="0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, </a:t>
            </a:r>
            <a:r>
              <a:rPr lang="ja-JP" altLang="en-US" sz="1292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「高等教育における演劇的手法を用いた</a:t>
            </a:r>
            <a:br>
              <a:rPr lang="en-US" altLang="ja-JP" sz="1292" b="0" dirty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292" b="0">
                <a:solidFill>
                  <a:prstClr val="black">
                    <a:lumMod val="85000"/>
                    <a:lumOff val="15000"/>
                  </a:prst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教育プログラムの事例分析と設計指針の構築」において開発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39AD7F6-8787-4148-ABE3-E5A6041ACBD0}"/>
              </a:ext>
            </a:extLst>
          </p:cNvPr>
          <p:cNvGrpSpPr/>
          <p:nvPr/>
        </p:nvGrpSpPr>
        <p:grpSpPr>
          <a:xfrm>
            <a:off x="2634091" y="1466772"/>
            <a:ext cx="4647091" cy="546945"/>
            <a:chOff x="2362200" y="1303251"/>
            <a:chExt cx="5034348" cy="592524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20B5CDB7-66C3-C24E-A58E-4F0EF913C829}"/>
                </a:ext>
              </a:extLst>
            </p:cNvPr>
            <p:cNvSpPr txBox="1"/>
            <p:nvPr/>
          </p:nvSpPr>
          <p:spPr>
            <a:xfrm>
              <a:off x="3014793" y="1303251"/>
              <a:ext cx="4381755" cy="592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22041"/>
              <a:r>
                <a:rPr lang="ja-JP" altLang="en-US" sz="2954">
                  <a:solidFill>
                    <a:prstClr val="black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コンサルテーション</a:t>
              </a:r>
              <a:r>
                <a:rPr lang="en-US" altLang="ja-JP" sz="2954" dirty="0">
                  <a:solidFill>
                    <a:prstClr val="black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XX</a:t>
              </a:r>
              <a:r>
                <a:rPr lang="ja-JP" altLang="en-US" sz="2954">
                  <a:solidFill>
                    <a:prstClr val="black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って？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CD393E2-4A35-054E-9CB4-76EC8DAC4656}"/>
                </a:ext>
              </a:extLst>
            </p:cNvPr>
            <p:cNvSpPr/>
            <p:nvPr/>
          </p:nvSpPr>
          <p:spPr>
            <a:xfrm>
              <a:off x="2362200" y="1347988"/>
              <a:ext cx="495300" cy="4953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22041"/>
              <a:endPara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306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6CC7F6D-776A-E029-E175-8D3785E90B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889" r="12303" b="19701"/>
          <a:stretch/>
        </p:blipFill>
        <p:spPr>
          <a:xfrm>
            <a:off x="1169994" y="1474987"/>
            <a:ext cx="7566008" cy="357179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1396D9E-ACD6-5249-87E2-BC4C5DE7D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/>
              <a:t>よろず会計</a:t>
            </a:r>
            <a:r>
              <a:rPr kumimoji="1" lang="ja-JP" altLang="en-US"/>
              <a:t>相談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6F8E2B-AF6D-9048-B46E-DB523EB8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E6FBD2E3-D96F-D843-B3CC-67B36ABF600A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4EE4D0E-ADE5-DF46-AD4E-1D0DC26AEFDC}"/>
              </a:ext>
            </a:extLst>
          </p:cNvPr>
          <p:cNvSpPr/>
          <p:nvPr/>
        </p:nvSpPr>
        <p:spPr>
          <a:xfrm>
            <a:off x="1097173" y="5080117"/>
            <a:ext cx="7711653" cy="12935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22041">
              <a:spcBef>
                <a:spcPts val="554"/>
              </a:spcBef>
            </a:pPr>
            <a:r>
              <a:rPr lang="ja-JP" altLang="en-US" sz="2000">
                <a:solidFill>
                  <a:srgbClr val="00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今日はここで、</a:t>
            </a:r>
            <a:r>
              <a:rPr lang="ja-JP" altLang="en-US" sz="2000" b="1">
                <a:solidFill>
                  <a:srgbClr val="00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会計士による「無料・会計相談会」</a:t>
            </a:r>
            <a:r>
              <a:rPr lang="ja-JP" altLang="en-US" sz="2000">
                <a:solidFill>
                  <a:srgbClr val="00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が開かれています。</a:t>
            </a:r>
          </a:p>
          <a:p>
            <a:pPr lvl="0" algn="ctr" defTabSz="422041">
              <a:spcBef>
                <a:spcPts val="554"/>
              </a:spcBef>
            </a:pPr>
            <a:r>
              <a:rPr lang="ja-JP" altLang="en-US" sz="2000">
                <a:solidFill>
                  <a:srgbClr val="00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「起業」や</a:t>
            </a:r>
            <a:r>
              <a:rPr lang="en-US" altLang="ja-JP" sz="2000" dirty="0">
                <a:solidFill>
                  <a:srgbClr val="00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</a:t>
            </a:r>
            <a:r>
              <a:rPr lang="ja-JP" altLang="en-US" sz="2000">
                <a:solidFill>
                  <a:srgbClr val="00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「事業承継」</a:t>
            </a:r>
            <a:r>
              <a:rPr lang="en-US" altLang="ja-JP" sz="2000" dirty="0">
                <a:solidFill>
                  <a:srgbClr val="00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</a:t>
            </a:r>
            <a:r>
              <a:rPr lang="ja-JP" altLang="en-US" sz="2000">
                <a:solidFill>
                  <a:srgbClr val="00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といった悩みを抱えた</a:t>
            </a:r>
          </a:p>
          <a:p>
            <a:pPr lvl="0" algn="ctr" defTabSz="422041">
              <a:spcBef>
                <a:spcPts val="554"/>
              </a:spcBef>
            </a:pPr>
            <a:r>
              <a:rPr lang="ja-JP" altLang="en-US" sz="2000">
                <a:solidFill>
                  <a:srgbClr val="00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経営者や起業家たちが集まっています。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F1C6856-5261-1942-A325-0E219316A56E}"/>
              </a:ext>
            </a:extLst>
          </p:cNvPr>
          <p:cNvSpPr txBox="1"/>
          <p:nvPr/>
        </p:nvSpPr>
        <p:spPr>
          <a:xfrm>
            <a:off x="3033242" y="888445"/>
            <a:ext cx="3839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22041"/>
            <a:r>
              <a:rPr lang="ja-JP" altLang="en-US" sz="20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ここは、役所のコミュニティホールです。</a:t>
            </a:r>
          </a:p>
        </p:txBody>
      </p:sp>
    </p:spTree>
    <p:extLst>
      <p:ext uri="{BB962C8B-B14F-4D97-AF65-F5344CB8AC3E}">
        <p14:creationId xmlns:p14="http://schemas.microsoft.com/office/powerpoint/2010/main" val="248680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DC710-A8CA-4B49-B4BC-5D909B05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ルール説明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308BEA-7056-AC47-9F07-AE12BA33C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75" y="1015999"/>
            <a:ext cx="9086127" cy="42108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kumimoji="1" lang="ja-JP" altLang="en-US"/>
              <a:t> 登場人物　ランダムに、順番に割り当てます。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E487A0-C2A1-474B-86E3-5FD1D8D72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E9CA88-787F-B848-B819-63A0A8EC07CE}"/>
              </a:ext>
            </a:extLst>
          </p:cNvPr>
          <p:cNvSpPr txBox="1"/>
          <p:nvPr/>
        </p:nvSpPr>
        <p:spPr>
          <a:xfrm>
            <a:off x="1255383" y="3596289"/>
            <a:ext cx="910827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846" b="1">
                <a:solidFill>
                  <a:prstClr val="black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相談者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048337-6816-3944-8CE1-D2E388B70251}"/>
              </a:ext>
            </a:extLst>
          </p:cNvPr>
          <p:cNvSpPr txBox="1"/>
          <p:nvPr/>
        </p:nvSpPr>
        <p:spPr>
          <a:xfrm>
            <a:off x="3067877" y="3608374"/>
            <a:ext cx="1394934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22041"/>
            <a:r>
              <a:rPr lang="ja-JP" altLang="en-US" sz="1846" b="1">
                <a:solidFill>
                  <a:prstClr val="black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若手会計士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BEB955-673B-8C4D-87B5-EA311F987FC4}"/>
              </a:ext>
            </a:extLst>
          </p:cNvPr>
          <p:cNvSpPr txBox="1"/>
          <p:nvPr/>
        </p:nvSpPr>
        <p:spPr>
          <a:xfrm>
            <a:off x="7940479" y="3596289"/>
            <a:ext cx="668773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846" b="1">
                <a:solidFill>
                  <a:prstClr val="black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精霊</a:t>
            </a:r>
          </a:p>
        </p:txBody>
      </p:sp>
      <p:pic>
        <p:nvPicPr>
          <p:cNvPr id="8" name="グラフィックス 7" descr="ユーザー 枠線">
            <a:extLst>
              <a:ext uri="{FF2B5EF4-FFF2-40B4-BE49-F238E27FC236}">
                <a16:creationId xmlns:a16="http://schemas.microsoft.com/office/drawing/2014/main" id="{8F26C5F4-89C3-FA4B-90CF-69CF9103E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2857" y="1985207"/>
            <a:ext cx="1344975" cy="1344975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BB32315-3662-DC4B-8BAD-7F4BCEC5D89C}"/>
              </a:ext>
            </a:extLst>
          </p:cNvPr>
          <p:cNvGrpSpPr/>
          <p:nvPr/>
        </p:nvGrpSpPr>
        <p:grpSpPr>
          <a:xfrm>
            <a:off x="964646" y="2093619"/>
            <a:ext cx="1344975" cy="1344975"/>
            <a:chOff x="3189383" y="1980952"/>
            <a:chExt cx="1457056" cy="1457056"/>
          </a:xfrm>
        </p:grpSpPr>
        <p:pic>
          <p:nvPicPr>
            <p:cNvPr id="10" name="グラフィックス 9" descr="ユーザー 単色塗りつぶし">
              <a:extLst>
                <a:ext uri="{FF2B5EF4-FFF2-40B4-BE49-F238E27FC236}">
                  <a16:creationId xmlns:a16="http://schemas.microsoft.com/office/drawing/2014/main" id="{9325DFF4-A040-BB4D-BBCF-A1525622F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189383" y="1980952"/>
              <a:ext cx="1457056" cy="1457056"/>
            </a:xfrm>
            <a:prstGeom prst="rect">
              <a:avLst/>
            </a:prstGeom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40989B6-79D9-684C-8F4D-631EAA0D0571}"/>
                </a:ext>
              </a:extLst>
            </p:cNvPr>
            <p:cNvSpPr txBox="1"/>
            <p:nvPr/>
          </p:nvSpPr>
          <p:spPr>
            <a:xfrm>
              <a:off x="3710161" y="2256653"/>
              <a:ext cx="431021" cy="3771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22041"/>
              <a:r>
                <a:rPr lang="ja-JP" altLang="en-US" sz="1662">
                  <a:solidFill>
                    <a:prstClr val="white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？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7AAB947-74AE-EA4E-A5BD-5B857899A45A}"/>
              </a:ext>
            </a:extLst>
          </p:cNvPr>
          <p:cNvGrpSpPr/>
          <p:nvPr/>
        </p:nvGrpSpPr>
        <p:grpSpPr>
          <a:xfrm>
            <a:off x="7349280" y="2091697"/>
            <a:ext cx="1703321" cy="1238485"/>
            <a:chOff x="7021759" y="2791897"/>
            <a:chExt cx="1845264" cy="1341692"/>
          </a:xfrm>
        </p:grpSpPr>
        <p:pic>
          <p:nvPicPr>
            <p:cNvPr id="13" name="図 12" descr="暗い, 女性, 立つ, 男 が含まれている画像&#10;&#10;自動的に生成された説明">
              <a:extLst>
                <a:ext uri="{FF2B5EF4-FFF2-40B4-BE49-F238E27FC236}">
                  <a16:creationId xmlns:a16="http://schemas.microsoft.com/office/drawing/2014/main" id="{8FEEC73F-6E4E-AB48-9187-FB86BD1D3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85258" y="3051824"/>
              <a:ext cx="1081765" cy="1081765"/>
            </a:xfrm>
            <a:prstGeom prst="rect">
              <a:avLst/>
            </a:prstGeom>
          </p:spPr>
        </p:pic>
        <p:pic>
          <p:nvPicPr>
            <p:cNvPr id="14" name="図 13" descr="暗い, ベッド, 立つ が含まれている画像&#10;&#10;自動的に生成された説明">
              <a:extLst>
                <a:ext uri="{FF2B5EF4-FFF2-40B4-BE49-F238E27FC236}">
                  <a16:creationId xmlns:a16="http://schemas.microsoft.com/office/drawing/2014/main" id="{E5ED5839-8179-AB4F-8926-7D21AAEC6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21759" y="2791897"/>
              <a:ext cx="1280932" cy="1280932"/>
            </a:xfrm>
            <a:prstGeom prst="rect">
              <a:avLst/>
            </a:prstGeom>
          </p:spPr>
        </p:pic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B6C0F23-E40D-A84E-802D-29159E0AB898}"/>
              </a:ext>
            </a:extLst>
          </p:cNvPr>
          <p:cNvSpPr txBox="1"/>
          <p:nvPr/>
        </p:nvSpPr>
        <p:spPr>
          <a:xfrm>
            <a:off x="666248" y="4200452"/>
            <a:ext cx="1956098" cy="603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無料相談会に</a:t>
            </a:r>
            <a:br>
              <a:rPr lang="en-US" altLang="ja-JP" sz="1662" dirty="0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</a:br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やってきた相談者</a:t>
            </a:r>
            <a:endParaRPr lang="en-US" altLang="ja-JP" sz="1662" dirty="0">
              <a:solidFill>
                <a:prstClr val="black">
                  <a:lumMod val="85000"/>
                  <a:lumOff val="15000"/>
                </a:prstClr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4ADED82-EC67-F440-A3F0-0BF4AC31C716}"/>
              </a:ext>
            </a:extLst>
          </p:cNvPr>
          <p:cNvSpPr txBox="1"/>
          <p:nvPr/>
        </p:nvSpPr>
        <p:spPr>
          <a:xfrm>
            <a:off x="7296816" y="4205671"/>
            <a:ext cx="1956098" cy="85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会場内を自由に</a:t>
            </a:r>
            <a:endParaRPr lang="en-US" altLang="ja-JP" sz="1662" dirty="0">
              <a:solidFill>
                <a:prstClr val="black">
                  <a:lumMod val="85000"/>
                  <a:lumOff val="15000"/>
                </a:prstClr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algn="ctr" defTabSz="422041"/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飛び回る精霊</a:t>
            </a:r>
            <a:endParaRPr lang="en-US" altLang="ja-JP" sz="1662" dirty="0">
              <a:solidFill>
                <a:prstClr val="black">
                  <a:lumMod val="85000"/>
                  <a:lumOff val="15000"/>
                </a:prstClr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algn="ctr" defTabSz="422041"/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相談会を見守る</a:t>
            </a:r>
            <a:endParaRPr lang="en-US" altLang="ja-JP" sz="1662" dirty="0">
              <a:solidFill>
                <a:prstClr val="black">
                  <a:lumMod val="85000"/>
                  <a:lumOff val="15000"/>
                </a:prstClr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D3F41A6-EC8A-D647-9097-183BC98E63D1}"/>
              </a:ext>
            </a:extLst>
          </p:cNvPr>
          <p:cNvSpPr txBox="1"/>
          <p:nvPr/>
        </p:nvSpPr>
        <p:spPr>
          <a:xfrm>
            <a:off x="2787295" y="4200452"/>
            <a:ext cx="1956098" cy="85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相談員として</a:t>
            </a:r>
            <a:endParaRPr lang="en-US" altLang="ja-JP" sz="1662" dirty="0">
              <a:solidFill>
                <a:prstClr val="black">
                  <a:lumMod val="85000"/>
                  <a:lumOff val="15000"/>
                </a:prstClr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algn="ctr" defTabSz="422041"/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送り込まれた</a:t>
            </a:r>
            <a:endParaRPr lang="en-US" altLang="ja-JP" sz="1662" dirty="0">
              <a:solidFill>
                <a:prstClr val="black">
                  <a:lumMod val="85000"/>
                  <a:lumOff val="15000"/>
                </a:prstClr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algn="ctr" defTabSz="422041"/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若手の会計士</a:t>
            </a:r>
            <a:endParaRPr lang="en-US" altLang="ja-JP" sz="1662" dirty="0">
              <a:solidFill>
                <a:prstClr val="black">
                  <a:lumMod val="85000"/>
                  <a:lumOff val="15000"/>
                </a:prstClr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B4EA366-0917-EB84-9110-2F8766884546}"/>
              </a:ext>
            </a:extLst>
          </p:cNvPr>
          <p:cNvSpPr txBox="1"/>
          <p:nvPr/>
        </p:nvSpPr>
        <p:spPr>
          <a:xfrm>
            <a:off x="5196088" y="3454262"/>
            <a:ext cx="1394934" cy="660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22041"/>
            <a:r>
              <a:rPr lang="ja-JP" altLang="en-US" sz="1846" b="1">
                <a:solidFill>
                  <a:prstClr val="black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会計事務所</a:t>
            </a:r>
            <a:endParaRPr lang="en-US" altLang="ja-JP" sz="1846" b="1" dirty="0">
              <a:solidFill>
                <a:prstClr val="black"/>
              </a:solidFill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pPr algn="ctr" defTabSz="422041"/>
            <a:r>
              <a:rPr lang="ja-JP" altLang="en-US" sz="1846" b="1">
                <a:solidFill>
                  <a:prstClr val="black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所長</a:t>
            </a:r>
          </a:p>
        </p:txBody>
      </p:sp>
      <p:pic>
        <p:nvPicPr>
          <p:cNvPr id="21" name="グラフィックス 20" descr="ユーザー 枠線">
            <a:extLst>
              <a:ext uri="{FF2B5EF4-FFF2-40B4-BE49-F238E27FC236}">
                <a16:creationId xmlns:a16="http://schemas.microsoft.com/office/drawing/2014/main" id="{91211F7B-5D9B-3D15-BE85-21986F47D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1068" y="1982875"/>
            <a:ext cx="1344975" cy="1344975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F40AB7A-77EB-F9D0-2E39-02DAB36D8934}"/>
              </a:ext>
            </a:extLst>
          </p:cNvPr>
          <p:cNvSpPr txBox="1"/>
          <p:nvPr/>
        </p:nvSpPr>
        <p:spPr>
          <a:xfrm>
            <a:off x="4915506" y="4200452"/>
            <a:ext cx="1956098" cy="1115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若手会計士の</a:t>
            </a:r>
            <a:br>
              <a:rPr lang="en-US" altLang="ja-JP" sz="1662" dirty="0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</a:br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事務所の所長</a:t>
            </a:r>
            <a:br>
              <a:rPr lang="en-US" altLang="ja-JP" sz="1662" dirty="0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</a:br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何かあった時の</a:t>
            </a:r>
            <a:br>
              <a:rPr lang="en-US" altLang="ja-JP" sz="1662" dirty="0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</a:br>
            <a:r>
              <a:rPr lang="ja-JP" altLang="en-US" sz="1662">
                <a:solidFill>
                  <a:prstClr val="black">
                    <a:lumMod val="85000"/>
                    <a:lumOff val="15000"/>
                  </a:prstClr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相談先として待機</a:t>
            </a:r>
            <a:endParaRPr lang="en-US" altLang="ja-JP" sz="1662" dirty="0">
              <a:solidFill>
                <a:prstClr val="black">
                  <a:lumMod val="85000"/>
                  <a:lumOff val="15000"/>
                </a:prstClr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0860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FC24B1-3343-50CE-03FD-736C056597F9}"/>
              </a:ext>
            </a:extLst>
          </p:cNvPr>
          <p:cNvSpPr/>
          <p:nvPr/>
        </p:nvSpPr>
        <p:spPr>
          <a:xfrm>
            <a:off x="711866" y="2239187"/>
            <a:ext cx="1077539" cy="16231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カード１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17B365B-71AF-9D47-9AA1-2A6E7180B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相談者</a:t>
            </a:r>
            <a:r>
              <a:rPr kumimoji="1" lang="ja-JP" altLang="en-US"/>
              <a:t>のキャラクター設定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42538A-CD61-F340-94D3-9B78F4CF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AD5D477-F1DC-A746-8850-A90D62B9D02D}"/>
              </a:ext>
            </a:extLst>
          </p:cNvPr>
          <p:cNvGrpSpPr/>
          <p:nvPr/>
        </p:nvGrpSpPr>
        <p:grpSpPr>
          <a:xfrm>
            <a:off x="692306" y="1106411"/>
            <a:ext cx="895971" cy="895971"/>
            <a:chOff x="3189383" y="1980952"/>
            <a:chExt cx="1457056" cy="1457056"/>
          </a:xfrm>
        </p:grpSpPr>
        <p:pic>
          <p:nvPicPr>
            <p:cNvPr id="9" name="グラフィックス 8" descr="ユーザー 単色塗りつぶし">
              <a:extLst>
                <a:ext uri="{FF2B5EF4-FFF2-40B4-BE49-F238E27FC236}">
                  <a16:creationId xmlns:a16="http://schemas.microsoft.com/office/drawing/2014/main" id="{A0440976-195C-E543-B9A2-47B247B4BA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89383" y="1980952"/>
              <a:ext cx="1457056" cy="1457056"/>
            </a:xfrm>
            <a:prstGeom prst="rect">
              <a:avLst/>
            </a:prstGeom>
          </p:spPr>
        </p:pic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0C04C35-7BE9-D249-9DF1-62575C59D0CF}"/>
                </a:ext>
              </a:extLst>
            </p:cNvPr>
            <p:cNvSpPr txBox="1"/>
            <p:nvPr/>
          </p:nvSpPr>
          <p:spPr>
            <a:xfrm>
              <a:off x="3663802" y="2226892"/>
              <a:ext cx="532321" cy="4274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22041"/>
              <a:r>
                <a:rPr lang="ja-JP" altLang="en-US" sz="1108">
                  <a:solidFill>
                    <a:prstClr val="white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？</a:t>
              </a:r>
              <a:endParaRPr lang="ja-JP" altLang="en-US" sz="1662">
                <a:solidFill>
                  <a:prstClr val="white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7F550D-9D46-054F-BE1D-49958EE7EFEF}"/>
              </a:ext>
            </a:extLst>
          </p:cNvPr>
          <p:cNvSpPr txBox="1"/>
          <p:nvPr/>
        </p:nvSpPr>
        <p:spPr>
          <a:xfrm>
            <a:off x="1705544" y="1328670"/>
            <a:ext cx="7561685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相談者のキャラ設定は、トランプを２枚引いて、数字とマークでランダムに決めます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48DEEE-9544-FD47-A880-380B16DCD7EE}"/>
              </a:ext>
            </a:extLst>
          </p:cNvPr>
          <p:cNvSpPr txBox="1"/>
          <p:nvPr/>
        </p:nvSpPr>
        <p:spPr>
          <a:xfrm>
            <a:off x="2192279" y="2228177"/>
            <a:ext cx="925253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776" indent="-263776" defTabSz="422041">
              <a:buFont typeface="Arial" panose="020B0604020202020204" pitchFamily="34" charset="0"/>
              <a:buChar char="•"/>
            </a:pPr>
            <a:r>
              <a:rPr lang="ja-JP" altLang="en-US" sz="1846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9082CE2-B4AC-E44B-9D5F-80EE5670EB0D}"/>
              </a:ext>
            </a:extLst>
          </p:cNvPr>
          <p:cNvSpPr txBox="1"/>
          <p:nvPr/>
        </p:nvSpPr>
        <p:spPr>
          <a:xfrm>
            <a:off x="2192279" y="2715593"/>
            <a:ext cx="925253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776" indent="-263776" defTabSz="422041">
              <a:buFont typeface="Arial" panose="020B0604020202020204" pitchFamily="34" charset="0"/>
              <a:buChar char="•"/>
            </a:pPr>
            <a:r>
              <a:rPr lang="ja-JP" altLang="en-US" sz="1846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13EC59-B413-2940-A8E0-38C98239C918}"/>
              </a:ext>
            </a:extLst>
          </p:cNvPr>
          <p:cNvSpPr txBox="1"/>
          <p:nvPr/>
        </p:nvSpPr>
        <p:spPr>
          <a:xfrm>
            <a:off x="2192278" y="3203081"/>
            <a:ext cx="925253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776" indent="-263776" defTabSz="422041">
              <a:buFont typeface="Arial" panose="020B0604020202020204" pitchFamily="34" charset="0"/>
              <a:buChar char="•"/>
            </a:pPr>
            <a:r>
              <a:rPr lang="ja-JP" altLang="en-US" sz="1846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職業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20D00CC-35C7-8048-951E-9AC92DA932BC}"/>
              </a:ext>
            </a:extLst>
          </p:cNvPr>
          <p:cNvSpPr txBox="1"/>
          <p:nvPr/>
        </p:nvSpPr>
        <p:spPr>
          <a:xfrm>
            <a:off x="2341043" y="5827943"/>
            <a:ext cx="548579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例） ♠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 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63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歳の男性、飲食業、事業承継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/M&amp;A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の相談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0CC508E-C3A5-5746-BE8F-771462944B29}"/>
              </a:ext>
            </a:extLst>
          </p:cNvPr>
          <p:cNvSpPr txBox="1"/>
          <p:nvPr/>
        </p:nvSpPr>
        <p:spPr>
          <a:xfrm>
            <a:off x="3794951" y="2228177"/>
            <a:ext cx="5189241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♠・♣＝生物学上の男性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</a:t>
            </a:r>
            <a:r>
              <a:rPr lang="ja-JP" altLang="en-US" sz="1846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ja-JP" altLang="en-US" sz="1846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＝生物学上の女性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EE490B1-D91B-B349-82CC-BF7259B25667}"/>
              </a:ext>
            </a:extLst>
          </p:cNvPr>
          <p:cNvSpPr txBox="1"/>
          <p:nvPr/>
        </p:nvSpPr>
        <p:spPr>
          <a:xfrm>
            <a:off x="3791859" y="2715593"/>
            <a:ext cx="1077539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× 7</a:t>
            </a:r>
            <a:endParaRPr lang="ja-JP" altLang="en-US" sz="1846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6143629-FD12-DF4A-B8EF-E3102D5DCFAC}"/>
              </a:ext>
            </a:extLst>
          </p:cNvPr>
          <p:cNvSpPr txBox="1"/>
          <p:nvPr/>
        </p:nvSpPr>
        <p:spPr>
          <a:xfrm>
            <a:off x="3791858" y="3201920"/>
            <a:ext cx="5333511" cy="660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	4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13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＝芸術家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	5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＝農業</a:t>
            </a:r>
            <a:endParaRPr lang="en-US" altLang="ja-JP" sz="1846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11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7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＝製造業　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		8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＝飲食業</a:t>
            </a:r>
            <a:endParaRPr lang="en-US" altLang="ja-JP" sz="1846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3E42DCB-A85C-BC47-A4B0-CDB671DF38D1}"/>
              </a:ext>
            </a:extLst>
          </p:cNvPr>
          <p:cNvSpPr txBox="1"/>
          <p:nvPr/>
        </p:nvSpPr>
        <p:spPr>
          <a:xfrm>
            <a:off x="2192277" y="4271768"/>
            <a:ext cx="1162498" cy="376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776" indent="-263776" defTabSz="422041">
              <a:buFont typeface="Arial" panose="020B0604020202020204" pitchFamily="34" charset="0"/>
              <a:buChar char="•"/>
            </a:pPr>
            <a:r>
              <a:rPr lang="ja-JP" altLang="en-US" sz="1846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21EA042-41E4-6B40-BEA6-D5DA17979332}"/>
              </a:ext>
            </a:extLst>
          </p:cNvPr>
          <p:cNvSpPr txBox="1"/>
          <p:nvPr/>
        </p:nvSpPr>
        <p:spPr>
          <a:xfrm>
            <a:off x="3791858" y="4276832"/>
            <a:ext cx="2383986" cy="1228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846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＝起業</a:t>
            </a:r>
            <a:endParaRPr lang="en-US" altLang="ja-JP" sz="1846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♠＝事業承継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/ M&amp;A</a:t>
            </a:r>
          </a:p>
          <a:p>
            <a:pPr defTabSz="422041"/>
            <a:r>
              <a:rPr lang="ja-JP" altLang="en-US" sz="1846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＝アルバイト雇用</a:t>
            </a:r>
            <a:endParaRPr lang="en-US" altLang="ja-JP" sz="1846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846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♣＝お金とは何か</a:t>
            </a:r>
            <a:r>
              <a:rPr lang="en-US" altLang="ja-JP" sz="1846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…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93DCBD-5797-69EC-4AAA-4E40A2E87C25}"/>
              </a:ext>
            </a:extLst>
          </p:cNvPr>
          <p:cNvSpPr/>
          <p:nvPr/>
        </p:nvSpPr>
        <p:spPr>
          <a:xfrm>
            <a:off x="711866" y="4271769"/>
            <a:ext cx="1077539" cy="12285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カード２</a:t>
            </a:r>
          </a:p>
        </p:txBody>
      </p:sp>
    </p:spTree>
    <p:extLst>
      <p:ext uri="{BB962C8B-B14F-4D97-AF65-F5344CB8AC3E}">
        <p14:creationId xmlns:p14="http://schemas.microsoft.com/office/powerpoint/2010/main" val="270347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C3EE26-21BA-9549-A742-04D03A00A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ルール説明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13D57C-8D11-6240-9F40-21A9420AE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677" indent="-458677">
              <a:lnSpc>
                <a:spcPct val="15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ja-JP" altLang="en-US"/>
              <a:t>登場人物（ランダムに、順番に割り当てます）</a:t>
            </a:r>
            <a:endParaRPr lang="en-US" altLang="ja-JP" dirty="0"/>
          </a:p>
          <a:p>
            <a:pPr marL="827963" lvl="1" indent="-458677"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ja-JP" altLang="en-US" b="1"/>
              <a:t>相談者</a:t>
            </a:r>
            <a:r>
              <a:rPr lang="ja-JP" altLang="en-US"/>
              <a:t>　無料相談会にやってきた相談者。</a:t>
            </a:r>
            <a:endParaRPr lang="en-US" altLang="ja-JP" dirty="0"/>
          </a:p>
          <a:p>
            <a:pPr marL="827963" lvl="1" indent="-458677"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ja-JP" altLang="en-US" b="1"/>
              <a:t>若手会計士</a:t>
            </a:r>
            <a:r>
              <a:rPr lang="ja-JP" altLang="en-US"/>
              <a:t>　相談員として送り込まれた若手の会計士</a:t>
            </a:r>
          </a:p>
          <a:p>
            <a:pPr marL="827963" lvl="1" indent="-458677"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ja-JP" altLang="en-US" b="1"/>
              <a:t>会計事務所所長　</a:t>
            </a:r>
            <a:r>
              <a:rPr lang="ja-JP" altLang="en-US"/>
              <a:t>若手会計士の事務所所長。何かあった時の相談先として待機</a:t>
            </a:r>
            <a:endParaRPr lang="en-US" altLang="ja-JP" dirty="0"/>
          </a:p>
          <a:p>
            <a:pPr marL="827963" lvl="1" indent="-458677">
              <a:lnSpc>
                <a:spcPct val="150000"/>
              </a:lnSpc>
              <a:spcBef>
                <a:spcPts val="300"/>
              </a:spcBef>
              <a:buFont typeface="Wingdings" pitchFamily="2" charset="2"/>
              <a:buChar char="Ø"/>
            </a:pPr>
            <a:r>
              <a:rPr lang="ja-JP" altLang="en-US" b="1"/>
              <a:t>精霊　</a:t>
            </a:r>
            <a:r>
              <a:rPr lang="ja-JP" altLang="en-US"/>
              <a:t>会場内を自由に飛び回る精霊。相談会を見守っている。</a:t>
            </a:r>
          </a:p>
          <a:p>
            <a:pPr marL="458677" indent="-458677">
              <a:lnSpc>
                <a:spcPct val="15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altLang="ja-JP" dirty="0"/>
              <a:t>【</a:t>
            </a:r>
            <a:r>
              <a:rPr lang="ja-JP" altLang="en-US" b="1"/>
              <a:t>1分間</a:t>
            </a:r>
            <a:r>
              <a:rPr lang="en-US" altLang="ja-JP" dirty="0"/>
              <a:t>】</a:t>
            </a:r>
            <a:r>
              <a:rPr lang="ja-JP" altLang="en-US"/>
              <a:t>で役作りをしてください</a:t>
            </a:r>
            <a:endParaRPr lang="ja-JP" altLang="en-US" sz="923"/>
          </a:p>
          <a:p>
            <a:pPr marL="458677" indent="-458677">
              <a:lnSpc>
                <a:spcPct val="15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altLang="ja-JP" dirty="0"/>
              <a:t>【</a:t>
            </a:r>
            <a:r>
              <a:rPr lang="ja-JP" altLang="en-US" b="1"/>
              <a:t>3分間</a:t>
            </a:r>
            <a:r>
              <a:rPr lang="en-US" altLang="ja-JP" dirty="0"/>
              <a:t>】</a:t>
            </a:r>
            <a:r>
              <a:rPr lang="ja-JP" altLang="en-US"/>
              <a:t>で相談をしてください</a:t>
            </a:r>
            <a:endParaRPr lang="ja-JP" altLang="en-US" sz="923"/>
          </a:p>
          <a:p>
            <a:pPr marL="458677" indent="-458677">
              <a:lnSpc>
                <a:spcPct val="15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altLang="ja-JP" dirty="0"/>
              <a:t>【</a:t>
            </a:r>
            <a:r>
              <a:rPr lang="en-US" altLang="ja-JP" b="1" dirty="0"/>
              <a:t>2</a:t>
            </a:r>
            <a:r>
              <a:rPr lang="ja-JP" altLang="en-US" b="1"/>
              <a:t>分間</a:t>
            </a:r>
            <a:r>
              <a:rPr lang="en-US" altLang="ja-JP" dirty="0"/>
              <a:t>】</a:t>
            </a:r>
            <a:r>
              <a:rPr lang="ja-JP" altLang="en-US"/>
              <a:t>でふりかえりをしてください</a:t>
            </a:r>
            <a:endParaRPr lang="ja-JP" altLang="en-US" sz="923"/>
          </a:p>
          <a:p>
            <a:pPr marL="458677" indent="-458677">
              <a:lnSpc>
                <a:spcPct val="15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ja-JP" altLang="en-US"/>
              <a:t>登場人物を一巡するまで１</a:t>
            </a:r>
            <a:r>
              <a:rPr lang="en-US" altLang="ja-JP" dirty="0"/>
              <a:t>〜</a:t>
            </a:r>
            <a:r>
              <a:rPr lang="ja-JP" altLang="en-US"/>
              <a:t>４を繰り返します</a:t>
            </a:r>
            <a:endParaRPr lang="en-US" altLang="ja-JP" dirty="0"/>
          </a:p>
          <a:p>
            <a:pPr marL="458677" indent="-458677">
              <a:lnSpc>
                <a:spcPct val="15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ja-JP" altLang="en-US"/>
              <a:t>すべて終了後、チームでリフレクションをします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3F3175-64CB-0F4F-887B-BA2992EA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6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3559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C368E5-2027-5342-9E22-7FA897EE582E}"/>
              </a:ext>
            </a:extLst>
          </p:cNvPr>
          <p:cNvSpPr/>
          <p:nvPr/>
        </p:nvSpPr>
        <p:spPr>
          <a:xfrm>
            <a:off x="1368357" y="1300928"/>
            <a:ext cx="906086" cy="3409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477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４人組</a:t>
            </a: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DD41A9E0-1F26-044B-B6B9-4452F0B394C3}"/>
              </a:ext>
            </a:extLst>
          </p:cNvPr>
          <p:cNvSpPr/>
          <p:nvPr/>
        </p:nvSpPr>
        <p:spPr>
          <a:xfrm>
            <a:off x="409936" y="2152502"/>
            <a:ext cx="9086127" cy="3882537"/>
          </a:xfrm>
          <a:prstGeom prst="roundRect">
            <a:avLst>
              <a:gd name="adj" fmla="val 6711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78C218D4-78C3-D84D-BF94-5F046EE46CEB}"/>
              </a:ext>
            </a:extLst>
          </p:cNvPr>
          <p:cNvSpPr/>
          <p:nvPr/>
        </p:nvSpPr>
        <p:spPr>
          <a:xfrm>
            <a:off x="1210154" y="2357237"/>
            <a:ext cx="1431498" cy="7352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C263BBD-C93F-024A-A57D-B2E939D6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１巡目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90F78F-2549-6940-AB84-CF3B9156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7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427BE-04BF-934B-AE3A-2CB81A0553ED}"/>
              </a:ext>
            </a:extLst>
          </p:cNvPr>
          <p:cNvSpPr txBox="1"/>
          <p:nvPr/>
        </p:nvSpPr>
        <p:spPr>
          <a:xfrm>
            <a:off x="2202118" y="246635"/>
            <a:ext cx="5069016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役づくり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1min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相談会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3min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振り返り 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2min</a:t>
            </a:r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8EB6CF-95FE-6A40-961D-02C9BCF8DA2B}"/>
              </a:ext>
            </a:extLst>
          </p:cNvPr>
          <p:cNvSpPr txBox="1"/>
          <p:nvPr/>
        </p:nvSpPr>
        <p:spPr>
          <a:xfrm>
            <a:off x="572267" y="1297335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役割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F971AE7-58E6-6C4C-8A4A-23B894412F41}"/>
              </a:ext>
            </a:extLst>
          </p:cNvPr>
          <p:cNvSpPr txBox="1"/>
          <p:nvPr/>
        </p:nvSpPr>
        <p:spPr>
          <a:xfrm>
            <a:off x="624143" y="2281436"/>
            <a:ext cx="1245854" cy="603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</a:t>
            </a:r>
            <a:endParaRPr lang="en-US" altLang="ja-JP" sz="1662" b="1" dirty="0">
              <a:solidFill>
                <a:srgbClr val="44546A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ｷｬﾗｸﾀｰ設定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1B157BE-17FC-4343-93B8-42BB8EEDB95F}"/>
              </a:ext>
            </a:extLst>
          </p:cNvPr>
          <p:cNvSpPr txBox="1"/>
          <p:nvPr/>
        </p:nvSpPr>
        <p:spPr>
          <a:xfrm>
            <a:off x="2490918" y="1297335"/>
            <a:ext cx="1220206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相談者＝は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8E2F86E-A165-9D44-BB6B-B9BA9E8140C1}"/>
              </a:ext>
            </a:extLst>
          </p:cNvPr>
          <p:cNvSpPr txBox="1"/>
          <p:nvPr/>
        </p:nvSpPr>
        <p:spPr>
          <a:xfrm>
            <a:off x="3949173" y="1297335"/>
            <a:ext cx="163057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若手会計士＝に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93AD03F-A3CA-C647-8253-55AD79029D60}"/>
              </a:ext>
            </a:extLst>
          </p:cNvPr>
          <p:cNvSpPr txBox="1"/>
          <p:nvPr/>
        </p:nvSpPr>
        <p:spPr>
          <a:xfrm>
            <a:off x="8180146" y="1297335"/>
            <a:ext cx="98616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精霊＝ろ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DCD4CC8-6BD6-7E43-8621-1BDC7B16EE89}"/>
              </a:ext>
            </a:extLst>
          </p:cNvPr>
          <p:cNvSpPr txBox="1"/>
          <p:nvPr/>
        </p:nvSpPr>
        <p:spPr>
          <a:xfrm>
            <a:off x="3231272" y="2543337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6A3026B-4ED8-2844-B4E6-3C91E70A5C20}"/>
              </a:ext>
            </a:extLst>
          </p:cNvPr>
          <p:cNvSpPr txBox="1"/>
          <p:nvPr/>
        </p:nvSpPr>
        <p:spPr>
          <a:xfrm>
            <a:off x="3234362" y="2937638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8E92904-B25D-034E-9C3B-0083737CF55F}"/>
              </a:ext>
            </a:extLst>
          </p:cNvPr>
          <p:cNvSpPr txBox="1"/>
          <p:nvPr/>
        </p:nvSpPr>
        <p:spPr>
          <a:xfrm>
            <a:off x="3231273" y="333460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職業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037FB51-6CFC-2647-BF7B-72072BED1162}"/>
              </a:ext>
            </a:extLst>
          </p:cNvPr>
          <p:cNvSpPr txBox="1"/>
          <p:nvPr/>
        </p:nvSpPr>
        <p:spPr>
          <a:xfrm>
            <a:off x="4393123" y="2543337"/>
            <a:ext cx="462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♠・♣＝生物学上の男性　</a:t>
            </a:r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＝生物学上の女性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64F5EBF-9C07-A241-B973-BBBB03E4D35B}"/>
              </a:ext>
            </a:extLst>
          </p:cNvPr>
          <p:cNvSpPr txBox="1"/>
          <p:nvPr/>
        </p:nvSpPr>
        <p:spPr>
          <a:xfrm>
            <a:off x="4393124" y="2937638"/>
            <a:ext cx="97013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×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8D9B2E2-9EA1-6F43-BB08-4673068007E8}"/>
              </a:ext>
            </a:extLst>
          </p:cNvPr>
          <p:cNvSpPr txBox="1"/>
          <p:nvPr/>
        </p:nvSpPr>
        <p:spPr>
          <a:xfrm>
            <a:off x="4393123" y="3331939"/>
            <a:ext cx="3097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　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4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13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＝芸術家　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5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＝農業　</a:t>
            </a:r>
            <a:r>
              <a:rPr lang="ja-JP" altLang="en-US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11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7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＝製造業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＝飲食業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F8687FD-D064-BA4B-AD8C-56AD24BC9E21}"/>
              </a:ext>
            </a:extLst>
          </p:cNvPr>
          <p:cNvSpPr txBox="1"/>
          <p:nvPr/>
        </p:nvSpPr>
        <p:spPr>
          <a:xfrm>
            <a:off x="3231272" y="4513309"/>
            <a:ext cx="8242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154D2F2-97F4-C648-B5C7-3AE318B82B77}"/>
              </a:ext>
            </a:extLst>
          </p:cNvPr>
          <p:cNvSpPr txBox="1"/>
          <p:nvPr/>
        </p:nvSpPr>
        <p:spPr>
          <a:xfrm>
            <a:off x="4360324" y="4505075"/>
            <a:ext cx="20890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＝起業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♠＝事業承継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/ M&amp;A</a:t>
            </a:r>
          </a:p>
          <a:p>
            <a:pPr defTabSz="422041"/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＝アルバイト雇用</a:t>
            </a:r>
            <a:endParaRPr lang="en-US" altLang="ja-JP" sz="1600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♣＝お金とは何か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…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A593EBA-2D56-65A1-E734-DB332F539DC9}"/>
              </a:ext>
            </a:extLst>
          </p:cNvPr>
          <p:cNvSpPr/>
          <p:nvPr/>
        </p:nvSpPr>
        <p:spPr>
          <a:xfrm>
            <a:off x="2132546" y="2537929"/>
            <a:ext cx="824265" cy="16250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17B35D-12C2-0044-0B9D-FDAF048E07AE}"/>
              </a:ext>
            </a:extLst>
          </p:cNvPr>
          <p:cNvSpPr/>
          <p:nvPr/>
        </p:nvSpPr>
        <p:spPr>
          <a:xfrm>
            <a:off x="2132546" y="4501515"/>
            <a:ext cx="824265" cy="10807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BB5EBC-5990-5B7D-4AB2-61A39B655C2F}"/>
              </a:ext>
            </a:extLst>
          </p:cNvPr>
          <p:cNvSpPr txBox="1"/>
          <p:nvPr/>
        </p:nvSpPr>
        <p:spPr>
          <a:xfrm>
            <a:off x="5822606" y="1297335"/>
            <a:ext cx="2121093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会計事務所所長＝い</a:t>
            </a:r>
          </a:p>
        </p:txBody>
      </p:sp>
    </p:spTree>
    <p:extLst>
      <p:ext uri="{BB962C8B-B14F-4D97-AF65-F5344CB8AC3E}">
        <p14:creationId xmlns:p14="http://schemas.microsoft.com/office/powerpoint/2010/main" val="294000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C368E5-2027-5342-9E22-7FA897EE582E}"/>
              </a:ext>
            </a:extLst>
          </p:cNvPr>
          <p:cNvSpPr/>
          <p:nvPr/>
        </p:nvSpPr>
        <p:spPr>
          <a:xfrm>
            <a:off x="1368357" y="1300928"/>
            <a:ext cx="906086" cy="3409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477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４人組</a:t>
            </a: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DD41A9E0-1F26-044B-B6B9-4452F0B394C3}"/>
              </a:ext>
            </a:extLst>
          </p:cNvPr>
          <p:cNvSpPr/>
          <p:nvPr/>
        </p:nvSpPr>
        <p:spPr>
          <a:xfrm>
            <a:off x="409936" y="2152502"/>
            <a:ext cx="9086127" cy="3882537"/>
          </a:xfrm>
          <a:prstGeom prst="roundRect">
            <a:avLst>
              <a:gd name="adj" fmla="val 6711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78C218D4-78C3-D84D-BF94-5F046EE46CEB}"/>
              </a:ext>
            </a:extLst>
          </p:cNvPr>
          <p:cNvSpPr/>
          <p:nvPr/>
        </p:nvSpPr>
        <p:spPr>
          <a:xfrm>
            <a:off x="1210154" y="2357237"/>
            <a:ext cx="1431498" cy="7352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C263BBD-C93F-024A-A57D-B2E939D6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２巡目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90F78F-2549-6940-AB84-CF3B9156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8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427BE-04BF-934B-AE3A-2CB81A0553ED}"/>
              </a:ext>
            </a:extLst>
          </p:cNvPr>
          <p:cNvSpPr txBox="1"/>
          <p:nvPr/>
        </p:nvSpPr>
        <p:spPr>
          <a:xfrm>
            <a:off x="2202118" y="246635"/>
            <a:ext cx="5069016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役づくり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1min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相談会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3min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振り返り 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2min</a:t>
            </a:r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8EB6CF-95FE-6A40-961D-02C9BCF8DA2B}"/>
              </a:ext>
            </a:extLst>
          </p:cNvPr>
          <p:cNvSpPr txBox="1"/>
          <p:nvPr/>
        </p:nvSpPr>
        <p:spPr>
          <a:xfrm>
            <a:off x="572267" y="1297335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役割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F971AE7-58E6-6C4C-8A4A-23B894412F41}"/>
              </a:ext>
            </a:extLst>
          </p:cNvPr>
          <p:cNvSpPr txBox="1"/>
          <p:nvPr/>
        </p:nvSpPr>
        <p:spPr>
          <a:xfrm>
            <a:off x="624143" y="2281436"/>
            <a:ext cx="1245854" cy="603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</a:t>
            </a:r>
            <a:endParaRPr lang="en-US" altLang="ja-JP" sz="1662" b="1" dirty="0">
              <a:solidFill>
                <a:srgbClr val="44546A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ｷｬﾗｸﾀｰ設定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1B157BE-17FC-4343-93B8-42BB8EEDB95F}"/>
              </a:ext>
            </a:extLst>
          </p:cNvPr>
          <p:cNvSpPr txBox="1"/>
          <p:nvPr/>
        </p:nvSpPr>
        <p:spPr>
          <a:xfrm>
            <a:off x="2490918" y="1297335"/>
            <a:ext cx="1204176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相談者＝に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8E2F86E-A165-9D44-BB6B-B9BA9E8140C1}"/>
              </a:ext>
            </a:extLst>
          </p:cNvPr>
          <p:cNvSpPr txBox="1"/>
          <p:nvPr/>
        </p:nvSpPr>
        <p:spPr>
          <a:xfrm>
            <a:off x="3949173" y="1297335"/>
            <a:ext cx="163698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若手会計士＝い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93AD03F-A3CA-C647-8253-55AD79029D60}"/>
              </a:ext>
            </a:extLst>
          </p:cNvPr>
          <p:cNvSpPr txBox="1"/>
          <p:nvPr/>
        </p:nvSpPr>
        <p:spPr>
          <a:xfrm>
            <a:off x="8180146" y="1297335"/>
            <a:ext cx="100700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精霊＝は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DCD4CC8-6BD6-7E43-8621-1BDC7B16EE89}"/>
              </a:ext>
            </a:extLst>
          </p:cNvPr>
          <p:cNvSpPr txBox="1"/>
          <p:nvPr/>
        </p:nvSpPr>
        <p:spPr>
          <a:xfrm>
            <a:off x="3231272" y="2543337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6A3026B-4ED8-2844-B4E6-3C91E70A5C20}"/>
              </a:ext>
            </a:extLst>
          </p:cNvPr>
          <p:cNvSpPr txBox="1"/>
          <p:nvPr/>
        </p:nvSpPr>
        <p:spPr>
          <a:xfrm>
            <a:off x="3234362" y="2937638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8E92904-B25D-034E-9C3B-0083737CF55F}"/>
              </a:ext>
            </a:extLst>
          </p:cNvPr>
          <p:cNvSpPr txBox="1"/>
          <p:nvPr/>
        </p:nvSpPr>
        <p:spPr>
          <a:xfrm>
            <a:off x="3231273" y="333460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職業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037FB51-6CFC-2647-BF7B-72072BED1162}"/>
              </a:ext>
            </a:extLst>
          </p:cNvPr>
          <p:cNvSpPr txBox="1"/>
          <p:nvPr/>
        </p:nvSpPr>
        <p:spPr>
          <a:xfrm>
            <a:off x="4393123" y="2543337"/>
            <a:ext cx="462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♠・♣＝生物学上の男性　</a:t>
            </a:r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＝生物学上の女性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64F5EBF-9C07-A241-B973-BBBB03E4D35B}"/>
              </a:ext>
            </a:extLst>
          </p:cNvPr>
          <p:cNvSpPr txBox="1"/>
          <p:nvPr/>
        </p:nvSpPr>
        <p:spPr>
          <a:xfrm>
            <a:off x="4393124" y="2937638"/>
            <a:ext cx="97013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×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8D9B2E2-9EA1-6F43-BB08-4673068007E8}"/>
              </a:ext>
            </a:extLst>
          </p:cNvPr>
          <p:cNvSpPr txBox="1"/>
          <p:nvPr/>
        </p:nvSpPr>
        <p:spPr>
          <a:xfrm>
            <a:off x="4393123" y="3331939"/>
            <a:ext cx="3097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　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4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13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＝芸術家　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5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＝農業　</a:t>
            </a:r>
            <a:r>
              <a:rPr lang="ja-JP" altLang="en-US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11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7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＝製造業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＝飲食業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F8687FD-D064-BA4B-AD8C-56AD24BC9E21}"/>
              </a:ext>
            </a:extLst>
          </p:cNvPr>
          <p:cNvSpPr txBox="1"/>
          <p:nvPr/>
        </p:nvSpPr>
        <p:spPr>
          <a:xfrm>
            <a:off x="3231272" y="4513309"/>
            <a:ext cx="8242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154D2F2-97F4-C648-B5C7-3AE318B82B77}"/>
              </a:ext>
            </a:extLst>
          </p:cNvPr>
          <p:cNvSpPr txBox="1"/>
          <p:nvPr/>
        </p:nvSpPr>
        <p:spPr>
          <a:xfrm>
            <a:off x="4360324" y="4505075"/>
            <a:ext cx="20890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＝起業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♠＝事業承継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/ M&amp;A</a:t>
            </a:r>
          </a:p>
          <a:p>
            <a:pPr defTabSz="422041"/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＝アルバイト雇用</a:t>
            </a:r>
            <a:endParaRPr lang="en-US" altLang="ja-JP" sz="1600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♣＝お金とは何か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…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A593EBA-2D56-65A1-E734-DB332F539DC9}"/>
              </a:ext>
            </a:extLst>
          </p:cNvPr>
          <p:cNvSpPr/>
          <p:nvPr/>
        </p:nvSpPr>
        <p:spPr>
          <a:xfrm>
            <a:off x="2132546" y="2537929"/>
            <a:ext cx="824265" cy="16250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17B35D-12C2-0044-0B9D-FDAF048E07AE}"/>
              </a:ext>
            </a:extLst>
          </p:cNvPr>
          <p:cNvSpPr/>
          <p:nvPr/>
        </p:nvSpPr>
        <p:spPr>
          <a:xfrm>
            <a:off x="2132546" y="4501515"/>
            <a:ext cx="824265" cy="10807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BB5EBC-5990-5B7D-4AB2-61A39B655C2F}"/>
              </a:ext>
            </a:extLst>
          </p:cNvPr>
          <p:cNvSpPr txBox="1"/>
          <p:nvPr/>
        </p:nvSpPr>
        <p:spPr>
          <a:xfrm>
            <a:off x="5822606" y="1297335"/>
            <a:ext cx="2109873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会計事務所所長＝ろ</a:t>
            </a:r>
          </a:p>
        </p:txBody>
      </p:sp>
    </p:spTree>
    <p:extLst>
      <p:ext uri="{BB962C8B-B14F-4D97-AF65-F5344CB8AC3E}">
        <p14:creationId xmlns:p14="http://schemas.microsoft.com/office/powerpoint/2010/main" val="1952586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C368E5-2027-5342-9E22-7FA897EE582E}"/>
              </a:ext>
            </a:extLst>
          </p:cNvPr>
          <p:cNvSpPr/>
          <p:nvPr/>
        </p:nvSpPr>
        <p:spPr>
          <a:xfrm>
            <a:off x="1368357" y="1300928"/>
            <a:ext cx="906086" cy="3409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477" b="1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４人組</a:t>
            </a: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DD41A9E0-1F26-044B-B6B9-4452F0B394C3}"/>
              </a:ext>
            </a:extLst>
          </p:cNvPr>
          <p:cNvSpPr/>
          <p:nvPr/>
        </p:nvSpPr>
        <p:spPr>
          <a:xfrm>
            <a:off x="409936" y="2152502"/>
            <a:ext cx="9086127" cy="3882537"/>
          </a:xfrm>
          <a:prstGeom prst="roundRect">
            <a:avLst>
              <a:gd name="adj" fmla="val 6711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78C218D4-78C3-D84D-BF94-5F046EE46CEB}"/>
              </a:ext>
            </a:extLst>
          </p:cNvPr>
          <p:cNvSpPr/>
          <p:nvPr/>
        </p:nvSpPr>
        <p:spPr>
          <a:xfrm>
            <a:off x="1210154" y="2357237"/>
            <a:ext cx="1431498" cy="7352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C263BBD-C93F-024A-A57D-B2E939D6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３巡目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90F78F-2549-6940-AB84-CF3B9156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/>
            <a:fld id="{6765E13E-0F2E-EE4C-8956-4797D6BA83E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游ゴシック" panose="020B0400000000000000" pitchFamily="34" charset="-128"/>
              </a:rPr>
              <a:pPr defTabSz="422041"/>
              <a:t>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游ゴシック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427BE-04BF-934B-AE3A-2CB81A0553ED}"/>
              </a:ext>
            </a:extLst>
          </p:cNvPr>
          <p:cNvSpPr txBox="1"/>
          <p:nvPr/>
        </p:nvSpPr>
        <p:spPr>
          <a:xfrm>
            <a:off x="2202118" y="246635"/>
            <a:ext cx="5069016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役づくり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1min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相談会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3min</a:t>
            </a:r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→　振り返り </a:t>
            </a:r>
            <a:r>
              <a:rPr lang="en-US" altLang="ja-JP" sz="1662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2min</a:t>
            </a:r>
            <a:endParaRPr lang="ja-JP" altLang="en-US" sz="1662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8EB6CF-95FE-6A40-961D-02C9BCF8DA2B}"/>
              </a:ext>
            </a:extLst>
          </p:cNvPr>
          <p:cNvSpPr txBox="1"/>
          <p:nvPr/>
        </p:nvSpPr>
        <p:spPr>
          <a:xfrm>
            <a:off x="572267" y="1297335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役割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F971AE7-58E6-6C4C-8A4A-23B894412F41}"/>
              </a:ext>
            </a:extLst>
          </p:cNvPr>
          <p:cNvSpPr txBox="1"/>
          <p:nvPr/>
        </p:nvSpPr>
        <p:spPr>
          <a:xfrm>
            <a:off x="624143" y="2281436"/>
            <a:ext cx="1245854" cy="603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</a:t>
            </a:r>
            <a:endParaRPr lang="en-US" altLang="ja-JP" sz="1662" b="1" dirty="0">
              <a:solidFill>
                <a:srgbClr val="44546A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62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ｷｬﾗｸﾀｰ設定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1B157BE-17FC-4343-93B8-42BB8EEDB95F}"/>
              </a:ext>
            </a:extLst>
          </p:cNvPr>
          <p:cNvSpPr txBox="1"/>
          <p:nvPr/>
        </p:nvSpPr>
        <p:spPr>
          <a:xfrm>
            <a:off x="2490918" y="1297335"/>
            <a:ext cx="1210588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相談者＝い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8E2F86E-A165-9D44-BB6B-B9BA9E8140C1}"/>
              </a:ext>
            </a:extLst>
          </p:cNvPr>
          <p:cNvSpPr txBox="1"/>
          <p:nvPr/>
        </p:nvSpPr>
        <p:spPr>
          <a:xfrm>
            <a:off x="3949173" y="1297335"/>
            <a:ext cx="1625766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若手会計士＝ろ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93AD03F-A3CA-C647-8253-55AD79029D60}"/>
              </a:ext>
            </a:extLst>
          </p:cNvPr>
          <p:cNvSpPr txBox="1"/>
          <p:nvPr/>
        </p:nvSpPr>
        <p:spPr>
          <a:xfrm>
            <a:off x="8180146" y="1297335"/>
            <a:ext cx="99097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精霊＝に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DCD4CC8-6BD6-7E43-8621-1BDC7B16EE89}"/>
              </a:ext>
            </a:extLst>
          </p:cNvPr>
          <p:cNvSpPr txBox="1"/>
          <p:nvPr/>
        </p:nvSpPr>
        <p:spPr>
          <a:xfrm>
            <a:off x="3231272" y="2543337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性別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6A3026B-4ED8-2844-B4E6-3C91E70A5C20}"/>
              </a:ext>
            </a:extLst>
          </p:cNvPr>
          <p:cNvSpPr txBox="1"/>
          <p:nvPr/>
        </p:nvSpPr>
        <p:spPr>
          <a:xfrm>
            <a:off x="3234362" y="2937638"/>
            <a:ext cx="6110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年齢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8E92904-B25D-034E-9C3B-0083737CF55F}"/>
              </a:ext>
            </a:extLst>
          </p:cNvPr>
          <p:cNvSpPr txBox="1"/>
          <p:nvPr/>
        </p:nvSpPr>
        <p:spPr>
          <a:xfrm>
            <a:off x="3231273" y="333460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職業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037FB51-6CFC-2647-BF7B-72072BED1162}"/>
              </a:ext>
            </a:extLst>
          </p:cNvPr>
          <p:cNvSpPr txBox="1"/>
          <p:nvPr/>
        </p:nvSpPr>
        <p:spPr>
          <a:xfrm>
            <a:off x="4393123" y="2543337"/>
            <a:ext cx="462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♠・♣＝生物学上の男性　</a:t>
            </a:r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＝生物学上の女性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64F5EBF-9C07-A241-B973-BBBB03E4D35B}"/>
              </a:ext>
            </a:extLst>
          </p:cNvPr>
          <p:cNvSpPr txBox="1"/>
          <p:nvPr/>
        </p:nvSpPr>
        <p:spPr>
          <a:xfrm>
            <a:off x="4393124" y="2937638"/>
            <a:ext cx="97013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数字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×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8D9B2E2-9EA1-6F43-BB08-4673068007E8}"/>
              </a:ext>
            </a:extLst>
          </p:cNvPr>
          <p:cNvSpPr txBox="1"/>
          <p:nvPr/>
        </p:nvSpPr>
        <p:spPr>
          <a:xfrm>
            <a:off x="4393123" y="3331939"/>
            <a:ext cx="3097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1〜3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＝学生　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4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13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＝芸術家　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5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＝農業　</a:t>
            </a:r>
            <a:r>
              <a:rPr lang="ja-JP" altLang="en-US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11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＝アパレル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7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10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＝製造業　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9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＝飲食業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F8687FD-D064-BA4B-AD8C-56AD24BC9E21}"/>
              </a:ext>
            </a:extLst>
          </p:cNvPr>
          <p:cNvSpPr txBox="1"/>
          <p:nvPr/>
        </p:nvSpPr>
        <p:spPr>
          <a:xfrm>
            <a:off x="3231272" y="4513309"/>
            <a:ext cx="824265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 b="1">
                <a:solidFill>
                  <a:srgbClr val="44546A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相談事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154D2F2-97F4-C648-B5C7-3AE318B82B77}"/>
              </a:ext>
            </a:extLst>
          </p:cNvPr>
          <p:cNvSpPr txBox="1"/>
          <p:nvPr/>
        </p:nvSpPr>
        <p:spPr>
          <a:xfrm>
            <a:off x="4360324" y="4505075"/>
            <a:ext cx="20890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♥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＝起業</a:t>
            </a:r>
            <a:endParaRPr lang="en-US" altLang="ja-JP" sz="1600" dirty="0">
              <a:solidFill>
                <a:prstClr val="black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♠＝事業承継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 / M&amp;A</a:t>
            </a:r>
          </a:p>
          <a:p>
            <a:pPr defTabSz="422041"/>
            <a:r>
              <a:rPr lang="ja-JP" altLang="en-US" sz="160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♦</a:t>
            </a:r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＝アルバイト雇用</a:t>
            </a:r>
            <a:endParaRPr lang="en-US" altLang="ja-JP" sz="1600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defTabSz="422041"/>
            <a:r>
              <a:rPr lang="ja-JP" altLang="en-US" sz="160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♣＝お金とは何か</a:t>
            </a:r>
            <a:r>
              <a:rPr lang="en-US" altLang="ja-JP" sz="1600" dirty="0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…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A593EBA-2D56-65A1-E734-DB332F539DC9}"/>
              </a:ext>
            </a:extLst>
          </p:cNvPr>
          <p:cNvSpPr/>
          <p:nvPr/>
        </p:nvSpPr>
        <p:spPr>
          <a:xfrm>
            <a:off x="2132546" y="2537929"/>
            <a:ext cx="824265" cy="16250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17B35D-12C2-0044-0B9D-FDAF048E07AE}"/>
              </a:ext>
            </a:extLst>
          </p:cNvPr>
          <p:cNvSpPr/>
          <p:nvPr/>
        </p:nvSpPr>
        <p:spPr>
          <a:xfrm>
            <a:off x="2132546" y="4501515"/>
            <a:ext cx="824265" cy="10807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カード２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BB5EBC-5990-5B7D-4AB2-61A39B655C2F}"/>
              </a:ext>
            </a:extLst>
          </p:cNvPr>
          <p:cNvSpPr txBox="1"/>
          <p:nvPr/>
        </p:nvSpPr>
        <p:spPr>
          <a:xfrm>
            <a:off x="5822606" y="1297335"/>
            <a:ext cx="2130711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662">
                <a:solidFill>
                  <a:prstClr val="black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会計事務所所長＝は</a:t>
            </a:r>
          </a:p>
        </p:txBody>
      </p:sp>
    </p:spTree>
    <p:extLst>
      <p:ext uri="{BB962C8B-B14F-4D97-AF65-F5344CB8AC3E}">
        <p14:creationId xmlns:p14="http://schemas.microsoft.com/office/powerpoint/2010/main" val="226613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kumimoji="1" smtClean="0">
            <a:solidFill>
              <a:schemeClr val="tx1"/>
            </a:solidFill>
            <a:latin typeface="Yu Gothic UI" panose="020B0500000000000000" pitchFamily="34" charset="-128"/>
            <a:ea typeface="Yu Gothic UI" panose="020B0500000000000000" pitchFamily="34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spcBef>
            <a:spcPts val="600"/>
          </a:spcBef>
          <a:defRPr kumimoji="1" sz="2800" smtClean="0">
            <a:latin typeface="Meiryo" panose="020B0604030504040204" pitchFamily="34" charset="-128"/>
            <a:ea typeface="Meiryo" panose="020B0604030504040204" pitchFamily="34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18204</TotalTime>
  <Words>852</Words>
  <Application>Microsoft Macintosh PowerPoint</Application>
  <PresentationFormat>A4 210 x 297 mm</PresentationFormat>
  <Paragraphs>172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1" baseType="lpstr">
      <vt:lpstr>Hiragino Kaku Gothic Pro W3</vt:lpstr>
      <vt:lpstr>Yu Gothic UI</vt:lpstr>
      <vt:lpstr>Meiryo</vt:lpstr>
      <vt:lpstr>游ゴシック</vt:lpstr>
      <vt:lpstr>游ゴシック Light</vt:lpstr>
      <vt:lpstr>Arial</vt:lpstr>
      <vt:lpstr>Calibri</vt:lpstr>
      <vt:lpstr>Wingdings</vt:lpstr>
      <vt:lpstr>Office テーマ</vt:lpstr>
      <vt:lpstr>デザインの設定</vt:lpstr>
      <vt:lpstr>コンサルテーションXXシリーズ よろず会計相談</vt:lpstr>
      <vt:lpstr>PowerPoint プレゼンテーション</vt:lpstr>
      <vt:lpstr>よろず会計相談</vt:lpstr>
      <vt:lpstr>ルール説明</vt:lpstr>
      <vt:lpstr>相談者のキャラクター設定</vt:lpstr>
      <vt:lpstr>ルール説明</vt:lpstr>
      <vt:lpstr>１巡目</vt:lpstr>
      <vt:lpstr>２巡目</vt:lpstr>
      <vt:lpstr>３巡目</vt:lpstr>
      <vt:lpstr>４巡目</vt:lpstr>
      <vt:lpstr>リフレクション ５分間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末長 英里子</dc:creator>
  <cp:lastModifiedBy>末長 英里子</cp:lastModifiedBy>
  <cp:revision>492</cp:revision>
  <cp:lastPrinted>2021-12-17T07:18:33Z</cp:lastPrinted>
  <dcterms:created xsi:type="dcterms:W3CDTF">2021-02-26T07:37:10Z</dcterms:created>
  <dcterms:modified xsi:type="dcterms:W3CDTF">2022-12-01T00:31:48Z</dcterms:modified>
</cp:coreProperties>
</file>